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92000" cy="6858000"/>
  <p:notesSz cx="6858000" cy="90678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0">
          <p15:clr>
            <a:srgbClr val="A4A3A4"/>
          </p15:clr>
        </p15:guide>
        <p15:guide id="2" pos="7296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4" roundtripDataSignature="AMtx7mjLDa+yTJYyindyK0/LiN0IfLkA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8"/>
      </p:cViewPr>
      <p:guideLst>
        <p:guide orient="horz" pos="4080"/>
        <p:guide pos="72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12188"/>
            <a:ext cx="2971800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12188"/>
            <a:ext cx="2971800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12188"/>
            <a:ext cx="2971800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1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5" name="Google Shape;205;p12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dirty="0" err="1"/>
              <a:t>像主窗口、對話框、標籤、按鈕等元件都繼承自QWidget</a:t>
            </a:r>
            <a:r>
              <a:rPr lang="en-US" sz="1200" dirty="0"/>
              <a:t>。</a:t>
            </a:r>
            <a:endParaRPr sz="1200" dirty="0"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需要嵌入到其他元件內的元件，或稱子元件，像標籤、按鈕等，子元件建置時需指定窗口為其父元件</a:t>
            </a:r>
            <a:r>
              <a:rPr lang="en-US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。</a:t>
            </a:r>
            <a:endParaRPr sz="1200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3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4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6" name="Google Shape;22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5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3" name="Google Shape;23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40" name="Google Shape;240;p16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p16:notes"/>
          <p:cNvSpPr txBox="1">
            <a:spLocks noGrp="1"/>
          </p:cNvSpPr>
          <p:nvPr>
            <p:ph type="sldNum" idx="12"/>
          </p:nvPr>
        </p:nvSpPr>
        <p:spPr>
          <a:xfrm>
            <a:off x="3884613" y="8612188"/>
            <a:ext cx="2971800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52" name="Google Shape;252;p17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3" name="Google Shape;253;p17:notes"/>
          <p:cNvSpPr txBox="1">
            <a:spLocks noGrp="1"/>
          </p:cNvSpPr>
          <p:nvPr>
            <p:ph type="sldNum" idx="12"/>
          </p:nvPr>
        </p:nvSpPr>
        <p:spPr>
          <a:xfrm>
            <a:off x="3884613" y="8612188"/>
            <a:ext cx="2971800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8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4" name="Google Shape;26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9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4" name="Google Shape;27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0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4" name="Google Shape;28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1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1" name="Google Shape;29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2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2" name="Google Shape;30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3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3" name="Google Shape;31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4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5" name="Google Shape;32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5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6" name="Google Shape;33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6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7" name="Google Shape;34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7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8" name="Google Shape;35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8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6" name="Google Shape;36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9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1" name="Google Shape;38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0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1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4" name="Google Shape;40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2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5" name="Google Shape;41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3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7" name="Google Shape;42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4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9" name="Google Shape;43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5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0" name="Google Shape;450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6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1" name="Google Shape;46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7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2" name="Google Shape;47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8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7" name="Google Shape;48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9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0" name="Google Shape;50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8" name="Google Shape;50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1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8" name="Google Shape;518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2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4" name="Google Shape;534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46" name="Google Shape;546;p43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4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3" name="Google Shape;553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5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1" name="Google Shape;571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6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5" name="Google Shape;58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7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9" name="Google Shape;599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" name="Google Shape;1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6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j-lt"/>
                <a:ea typeface="+mj-ea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0" b="100000" l="1127" r="9746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740" y="204589"/>
            <a:ext cx="1308170" cy="73699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3" y="23813"/>
            <a:ext cx="1867817" cy="109855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3147330" y="342255"/>
            <a:ext cx="566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mbedded</a:t>
            </a:r>
            <a:r>
              <a:rPr lang="en-US" altLang="zh-TW" sz="2400" baseline="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ision </a:t>
            </a: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ntelligent</a:t>
            </a:r>
            <a:r>
              <a:rPr lang="en-US" altLang="zh-TW" sz="2400" baseline="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b="1" baseline="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aboratory</a:t>
            </a:r>
          </a:p>
        </p:txBody>
      </p:sp>
    </p:spTree>
    <p:extLst>
      <p:ext uri="{BB962C8B-B14F-4D97-AF65-F5344CB8AC3E}">
        <p14:creationId xmlns:p14="http://schemas.microsoft.com/office/powerpoint/2010/main" val="2661712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926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40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  <a:ea typeface="+mj-ea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  <a:ea typeface="+mj-ea"/>
              </a:defRPr>
            </a:lvl1pPr>
            <a:lvl2pPr>
              <a:defRPr>
                <a:latin typeface="+mn-lt"/>
                <a:ea typeface="+mj-ea"/>
              </a:defRPr>
            </a:lvl2pPr>
            <a:lvl3pPr>
              <a:defRPr>
                <a:latin typeface="+mn-lt"/>
                <a:ea typeface="+mj-ea"/>
              </a:defRPr>
            </a:lvl3pPr>
            <a:lvl4pPr>
              <a:defRPr>
                <a:latin typeface="+mn-lt"/>
                <a:ea typeface="+mj-ea"/>
              </a:defRPr>
            </a:lvl4pPr>
            <a:lvl5pPr>
              <a:defRPr>
                <a:latin typeface="+mn-lt"/>
                <a:ea typeface="+mj-ea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0" b="100000" l="1127" r="9746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8170" cy="73699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248" y="-6370"/>
            <a:ext cx="1563752" cy="91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7141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+mn-lt"/>
                <a:ea typeface="+mn-ea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704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  <a:ea typeface="+mj-ea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+mn-lt"/>
                <a:ea typeface="+mj-ea"/>
              </a:defRPr>
            </a:lvl1pPr>
            <a:lvl2pPr>
              <a:defRPr>
                <a:latin typeface="+mn-lt"/>
                <a:ea typeface="+mj-ea"/>
              </a:defRPr>
            </a:lvl2pPr>
            <a:lvl3pPr>
              <a:defRPr>
                <a:latin typeface="+mn-lt"/>
                <a:ea typeface="+mj-ea"/>
              </a:defRPr>
            </a:lvl3pPr>
            <a:lvl4pPr>
              <a:defRPr>
                <a:latin typeface="+mn-lt"/>
                <a:ea typeface="+mj-ea"/>
              </a:defRPr>
            </a:lvl4pPr>
            <a:lvl5pPr>
              <a:defRPr>
                <a:latin typeface="+mn-lt"/>
                <a:ea typeface="+mj-ea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+mn-lt"/>
                <a:ea typeface="+mj-ea"/>
              </a:defRPr>
            </a:lvl1pPr>
            <a:lvl2pPr>
              <a:defRPr>
                <a:latin typeface="+mn-lt"/>
                <a:ea typeface="+mj-ea"/>
              </a:defRPr>
            </a:lvl2pPr>
            <a:lvl3pPr>
              <a:defRPr>
                <a:latin typeface="+mn-lt"/>
                <a:ea typeface="+mj-ea"/>
              </a:defRPr>
            </a:lvl3pPr>
            <a:lvl4pPr>
              <a:defRPr>
                <a:latin typeface="+mn-lt"/>
                <a:ea typeface="+mj-ea"/>
              </a:defRPr>
            </a:lvl4pPr>
            <a:lvl5pPr>
              <a:defRPr>
                <a:latin typeface="+mn-lt"/>
                <a:ea typeface="+mj-ea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ea typeface="+mj-ea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0" b="100000" l="1127" r="9746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8170" cy="73699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248" y="-6370"/>
            <a:ext cx="1563752" cy="91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644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+mn-lt"/>
                <a:ea typeface="+mn-ea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  <a:ea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+mn-lt"/>
                <a:ea typeface="+mn-ea"/>
              </a:defRPr>
            </a:lvl1pPr>
            <a:lvl2pPr>
              <a:defRPr>
                <a:latin typeface="+mn-lt"/>
                <a:ea typeface="+mn-ea"/>
              </a:defRPr>
            </a:lvl2pPr>
            <a:lvl3pPr>
              <a:defRPr>
                <a:latin typeface="+mn-lt"/>
                <a:ea typeface="+mn-ea"/>
              </a:defRPr>
            </a:lvl3pPr>
            <a:lvl4pPr>
              <a:defRPr>
                <a:latin typeface="+mn-lt"/>
                <a:ea typeface="+mn-ea"/>
              </a:defRPr>
            </a:lvl4pPr>
            <a:lvl5pPr>
              <a:defRPr>
                <a:latin typeface="+mn-lt"/>
                <a:ea typeface="+mn-ea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  <a:ea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+mn-lt"/>
                <a:ea typeface="+mn-ea"/>
              </a:defRPr>
            </a:lvl1pPr>
            <a:lvl2pPr>
              <a:defRPr>
                <a:latin typeface="+mn-lt"/>
                <a:ea typeface="+mn-ea"/>
              </a:defRPr>
            </a:lvl2pPr>
            <a:lvl3pPr>
              <a:defRPr>
                <a:latin typeface="+mn-lt"/>
                <a:ea typeface="+mn-ea"/>
              </a:defRPr>
            </a:lvl3pPr>
            <a:lvl4pPr>
              <a:defRPr>
                <a:latin typeface="+mn-lt"/>
                <a:ea typeface="+mn-ea"/>
              </a:defRPr>
            </a:lvl4pPr>
            <a:lvl5pPr>
              <a:defRPr>
                <a:latin typeface="+mn-lt"/>
                <a:ea typeface="+mn-ea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+mn-ea"/>
              </a:defRPr>
            </a:lvl1pPr>
          </a:lstStyle>
          <a:p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ea typeface="+mn-ea"/>
              </a:defRPr>
            </a:lvl1pPr>
          </a:lstStyle>
          <a:p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ea typeface="+mn-ea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9541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163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4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78159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72116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30000" r="-6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293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Qt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1.qt.io/developers/" TargetMode="External"/><Relationship Id="rId4" Type="http://schemas.openxmlformats.org/officeDocument/2006/relationships/hyperlink" Target="http://doc.qt.io/qt-5/qtwidgets-index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D59DE2-C4F1-424D-B5EA-98BADB3C9F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zh-TW" altLang="en-US" sz="4000" dirty="0"/>
              <a:t>微算機系統實習</a:t>
            </a:r>
            <a:br>
              <a:rPr lang="zh-TW" altLang="en-US" sz="4000" dirty="0"/>
            </a:br>
            <a:r>
              <a:rPr lang="en-US" sz="4000" dirty="0"/>
              <a:t>MICROPROCESSOR SYSTEMS LAB.</a:t>
            </a:r>
            <a:br>
              <a:rPr lang="en-US" sz="4000" dirty="0"/>
            </a:br>
            <a:r>
              <a:rPr lang="en-US" sz="4000" dirty="0"/>
              <a:t>SPRING</a:t>
            </a:r>
            <a:r>
              <a:rPr lang="en-US" sz="4000"/>
              <a:t>, 2023</a:t>
            </a:r>
            <a:endParaRPr lang="en-US" sz="40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B02FE02-806F-4CB7-BFD9-9FDE1BECF5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Instructor：Yen-Lin</a:t>
            </a:r>
            <a:r>
              <a:rPr lang="en-US" dirty="0">
                <a:latin typeface="+mn-lt"/>
              </a:rPr>
              <a:t> Chen(</a:t>
            </a:r>
            <a:r>
              <a:rPr lang="zh-TW" altLang="en-US" dirty="0">
                <a:latin typeface="+mn-lt"/>
              </a:rPr>
              <a:t>陳彥霖</a:t>
            </a:r>
            <a:r>
              <a:rPr lang="en-US" altLang="zh-TW" dirty="0">
                <a:latin typeface="+mn-lt"/>
              </a:rPr>
              <a:t>), </a:t>
            </a:r>
            <a:r>
              <a:rPr lang="en-US" dirty="0">
                <a:latin typeface="+mn-lt"/>
              </a:rPr>
              <a:t>Ph.D. Professor</a:t>
            </a:r>
          </a:p>
          <a:p>
            <a:r>
              <a:rPr lang="en-US" dirty="0">
                <a:latin typeface="+mn-lt"/>
              </a:rPr>
              <a:t>Dept. Computer Science and Information Engineering</a:t>
            </a:r>
          </a:p>
          <a:p>
            <a:r>
              <a:rPr lang="en-US" dirty="0">
                <a:latin typeface="+mn-lt"/>
              </a:rPr>
              <a:t>National Taipei University of Technology</a:t>
            </a:r>
          </a:p>
          <a:p>
            <a:endParaRPr lang="en-US" dirty="0"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TW">
                <a:sym typeface="Arial"/>
              </a:rPr>
              <a:t>QT GUI </a:t>
            </a:r>
            <a:r>
              <a:rPr lang="zh-TW" altLang="en-US">
                <a:sym typeface="Arial"/>
              </a:rPr>
              <a:t>設計介紹與說明</a:t>
            </a:r>
          </a:p>
        </p:txBody>
      </p:sp>
      <p:sp>
        <p:nvSpPr>
          <p:cNvPr id="168" name="Google Shape;168;p9"/>
          <p:cNvSpPr txBox="1"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Qt QMainWindow</a:t>
            </a:r>
            <a:r>
              <a:rPr lang="zh-TW" altLang="en-US">
                <a:sym typeface="Arial"/>
              </a:rPr>
              <a:t>主視窗類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6D820729-5EE8-402B-A2C9-8DCF377BD4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9" name="Google Shape;169;p9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10</a:t>
            </a:fld>
            <a:endParaRPr lang="en-US"/>
          </a:p>
        </p:txBody>
      </p:sp>
      <p:pic>
        <p:nvPicPr>
          <p:cNvPr id="170" name="Google Shape;17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2425" y="2420888"/>
            <a:ext cx="3867150" cy="3733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" name="Google Shape;171;p9"/>
          <p:cNvCxnSpPr/>
          <p:nvPr/>
        </p:nvCxnSpPr>
        <p:spPr>
          <a:xfrm rot="10800000" flipH="1">
            <a:off x="7752184" y="2636912"/>
            <a:ext cx="864096" cy="1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2" name="Google Shape;172;p9"/>
          <p:cNvSpPr txBox="1"/>
          <p:nvPr/>
        </p:nvSpPr>
        <p:spPr>
          <a:xfrm>
            <a:off x="8667573" y="2313747"/>
            <a:ext cx="1569660" cy="646331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選單欄</a:t>
            </a:r>
            <a:r>
              <a:rPr lang="en-US" sz="1800" b="0" i="0" u="none" strike="noStrike" cap="none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：</a:t>
            </a:r>
            <a:endParaRPr sz="1800" b="0" i="0" u="none" strike="noStrike" cap="none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顯示工作選單</a:t>
            </a:r>
            <a:endParaRPr sz="1800" b="0" i="0" u="none" strike="noStrike" cap="none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73" name="Google Shape;173;p9"/>
          <p:cNvCxnSpPr/>
          <p:nvPr/>
        </p:nvCxnSpPr>
        <p:spPr>
          <a:xfrm rot="10800000">
            <a:off x="3503712" y="2960077"/>
            <a:ext cx="819494" cy="0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4" name="Google Shape;174;p9"/>
          <p:cNvSpPr txBox="1"/>
          <p:nvPr/>
        </p:nvSpPr>
        <p:spPr>
          <a:xfrm>
            <a:off x="1888085" y="2636911"/>
            <a:ext cx="1569660" cy="2308324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工具列</a:t>
            </a:r>
            <a:r>
              <a:rPr lang="en-US" sz="1800" b="0" i="0" u="none" strike="noStrike" cap="none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：</a:t>
            </a:r>
            <a:endParaRPr sz="1800" b="0" i="0" u="none" strike="noStrike" cap="none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中間矩形區域最外層為工具列，Qt</a:t>
            </a:r>
            <a:r>
              <a:rPr lang="en-US" sz="1800" b="0" i="0" u="none" strike="noStrike" cap="none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0" u="none" strike="noStrike" cap="none" dirty="0" err="1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支持多個工具列，而且可以並排顯示或分別放置四周</a:t>
            </a:r>
            <a:endParaRPr sz="1800" b="0" i="0" u="none" strike="noStrike" cap="none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75" name="Google Shape;175;p9"/>
          <p:cNvCxnSpPr/>
          <p:nvPr/>
        </p:nvCxnSpPr>
        <p:spPr>
          <a:xfrm rot="10800000" flipH="1">
            <a:off x="6888088" y="4287789"/>
            <a:ext cx="1728192" cy="1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6" name="Google Shape;176;p9"/>
          <p:cNvSpPr txBox="1"/>
          <p:nvPr/>
        </p:nvSpPr>
        <p:spPr>
          <a:xfrm>
            <a:off x="8660682" y="3964623"/>
            <a:ext cx="1576552" cy="1200329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工作區：</a:t>
            </a:r>
            <a:endParaRPr sz="1800" b="0" i="0" u="none" strike="noStrike" cap="none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通常用來顯示結果並讓使用者在此操作</a:t>
            </a:r>
            <a:endParaRPr sz="1800" b="0" i="0" u="none" strike="noStrike" cap="none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77" name="Google Shape;177;p9"/>
          <p:cNvCxnSpPr/>
          <p:nvPr/>
        </p:nvCxnSpPr>
        <p:spPr>
          <a:xfrm rot="10800000">
            <a:off x="3503712" y="5949280"/>
            <a:ext cx="848310" cy="0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8" name="Google Shape;178;p9"/>
          <p:cNvSpPr txBox="1"/>
          <p:nvPr/>
        </p:nvSpPr>
        <p:spPr>
          <a:xfrm>
            <a:off x="1887495" y="5210616"/>
            <a:ext cx="1569660" cy="1477328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狀態欄</a:t>
            </a:r>
            <a:r>
              <a:rPr lang="en-US" sz="1800" b="0" i="0" u="none" strike="noStrike" cap="none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：</a:t>
            </a:r>
            <a:endParaRPr sz="1800" b="0" i="0" u="none" strike="noStrike" cap="none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位於底部，根據使用者操作可以再狀態欄顯示信息</a:t>
            </a:r>
            <a:endParaRPr sz="1800" b="0" i="0" u="none" strike="noStrike" cap="none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TW">
                <a:sym typeface="Arial"/>
              </a:rPr>
              <a:t>QT GUI </a:t>
            </a:r>
            <a:r>
              <a:rPr lang="zh-TW" altLang="en-US">
                <a:sym typeface="Arial"/>
              </a:rPr>
              <a:t>設計介紹與說明</a:t>
            </a:r>
          </a:p>
        </p:txBody>
      </p:sp>
      <p:sp>
        <p:nvSpPr>
          <p:cNvPr id="186" name="Google Shape;186;p10"/>
          <p:cNvSpPr txBox="1"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zh-TW" altLang="en-US">
                <a:sym typeface="Arial"/>
              </a:rPr>
              <a:t>關於</a:t>
            </a:r>
            <a:r>
              <a:rPr lang="en-US">
                <a:sym typeface="Arial"/>
              </a:rPr>
              <a:t>Qt</a:t>
            </a:r>
            <a:r>
              <a:rPr lang="zh-TW" altLang="en-US">
                <a:sym typeface="Arial"/>
              </a:rPr>
              <a:t>主視窗的視窗大小和位置操作函式，可以分為包含框架和不含框架</a:t>
            </a:r>
          </a:p>
          <a:p>
            <a:pPr lvl="1"/>
            <a:r>
              <a:rPr lang="zh-TW" altLang="en-US">
                <a:sym typeface="Arial"/>
              </a:rPr>
              <a:t>含框架：</a:t>
            </a:r>
            <a:r>
              <a:rPr lang="en-US">
                <a:sym typeface="Arial"/>
              </a:rPr>
              <a:t>x()、y()、pos()、frameGeometry()、move()。 </a:t>
            </a:r>
          </a:p>
          <a:p>
            <a:pPr lvl="1"/>
            <a:r>
              <a:rPr lang="zh-TW" altLang="en-US">
                <a:sym typeface="Arial"/>
              </a:rPr>
              <a:t>不含框架：</a:t>
            </a:r>
            <a:r>
              <a:rPr lang="en-US">
                <a:sym typeface="Arial"/>
              </a:rPr>
              <a:t>geometry()、width()、height()、rect()、size()。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23D21B0-A0E4-41BF-9C0B-A94A4D20E81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7" name="Google Shape;187;p10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11</a:t>
            </a:fld>
            <a:endParaRPr lang="en-US"/>
          </a:p>
        </p:txBody>
      </p:sp>
      <p:pic>
        <p:nvPicPr>
          <p:cNvPr id="188" name="Google Shape;18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20558" y="2084028"/>
            <a:ext cx="3580084" cy="2788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QT</a:t>
            </a:r>
            <a:r>
              <a:rPr lang="zh-TW" altLang="en-US">
                <a:sym typeface="Arial"/>
              </a:rPr>
              <a:t>常用排版方法</a:t>
            </a:r>
          </a:p>
        </p:txBody>
      </p:sp>
      <p:sp>
        <p:nvSpPr>
          <p:cNvPr id="198" name="Google Shape;198;p11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Qt</a:t>
            </a:r>
            <a:r>
              <a:rPr lang="zh-TW" altLang="en-US">
                <a:sym typeface="Arial"/>
              </a:rPr>
              <a:t>內建的</a:t>
            </a:r>
            <a:r>
              <a:rPr lang="en-US">
                <a:sym typeface="Arial"/>
              </a:rPr>
              <a:t>Layout</a:t>
            </a:r>
            <a:r>
              <a:rPr lang="zh-TW" altLang="en-US">
                <a:sym typeface="Arial"/>
              </a:rPr>
              <a:t>管理類型有：</a:t>
            </a:r>
            <a:r>
              <a:rPr lang="en-US">
                <a:sym typeface="Arial"/>
              </a:rPr>
              <a:t>QHBoxLayout、QVBoxLayout、QGridLayout</a:t>
            </a:r>
            <a:r>
              <a:rPr lang="zh-TW" altLang="en-US">
                <a:sym typeface="Arial"/>
              </a:rPr>
              <a:t>和</a:t>
            </a:r>
            <a:r>
              <a:rPr lang="en-US">
                <a:sym typeface="Arial"/>
              </a:rPr>
              <a:t>QFormLayout。</a:t>
            </a:r>
            <a:endParaRPr lang="en-US"/>
          </a:p>
          <a:p>
            <a:pPr lvl="0"/>
            <a:endParaRPr lang="en-US">
              <a:sym typeface="Arial"/>
            </a:endParaRPr>
          </a:p>
          <a:p>
            <a:pPr lvl="1"/>
            <a:r>
              <a:rPr lang="en-US">
                <a:sym typeface="Arial"/>
              </a:rPr>
              <a:t>QHBoxLayout：</a:t>
            </a:r>
            <a:r>
              <a:rPr lang="zh-TW" altLang="en-US">
                <a:sym typeface="Arial"/>
              </a:rPr>
              <a:t>配置</a:t>
            </a:r>
            <a:r>
              <a:rPr lang="en-US">
                <a:sym typeface="Arial"/>
              </a:rPr>
              <a:t>widget</a:t>
            </a:r>
            <a:r>
              <a:rPr lang="zh-TW" altLang="en-US">
                <a:sym typeface="Arial"/>
              </a:rPr>
              <a:t>成橫向一列</a:t>
            </a:r>
          </a:p>
          <a:p>
            <a:pPr lvl="1"/>
            <a:r>
              <a:rPr lang="en-US">
                <a:sym typeface="Arial"/>
              </a:rPr>
              <a:t>QVBoxLayout：</a:t>
            </a:r>
            <a:r>
              <a:rPr lang="zh-TW" altLang="en-US">
                <a:sym typeface="Arial"/>
              </a:rPr>
              <a:t>配置</a:t>
            </a:r>
            <a:r>
              <a:rPr lang="en-US">
                <a:sym typeface="Arial"/>
              </a:rPr>
              <a:t>widget</a:t>
            </a:r>
            <a:r>
              <a:rPr lang="zh-TW" altLang="en-US">
                <a:sym typeface="Arial"/>
              </a:rPr>
              <a:t>成垂直一行</a:t>
            </a:r>
          </a:p>
          <a:p>
            <a:pPr lvl="1"/>
            <a:r>
              <a:rPr lang="en-US">
                <a:sym typeface="Arial"/>
              </a:rPr>
              <a:t>QGridLayout：</a:t>
            </a:r>
            <a:r>
              <a:rPr lang="zh-TW" altLang="en-US">
                <a:sym typeface="Arial"/>
              </a:rPr>
              <a:t>配置</a:t>
            </a:r>
            <a:r>
              <a:rPr lang="en-US">
                <a:sym typeface="Arial"/>
              </a:rPr>
              <a:t>widget</a:t>
            </a:r>
            <a:r>
              <a:rPr lang="zh-TW" altLang="en-US">
                <a:sym typeface="Arial"/>
              </a:rPr>
              <a:t>在平面網格</a:t>
            </a:r>
          </a:p>
          <a:p>
            <a:pPr lvl="1"/>
            <a:r>
              <a:rPr lang="en-US">
                <a:sym typeface="Arial"/>
              </a:rPr>
              <a:t>QFormLayout：</a:t>
            </a:r>
            <a:r>
              <a:rPr lang="zh-TW" altLang="en-US">
                <a:sym typeface="Arial"/>
              </a:rPr>
              <a:t>配置</a:t>
            </a:r>
            <a:r>
              <a:rPr lang="en-US">
                <a:sym typeface="Arial"/>
              </a:rPr>
              <a:t>widget</a:t>
            </a:r>
            <a:r>
              <a:rPr lang="zh-TW" altLang="en-US">
                <a:sym typeface="Arial"/>
              </a:rPr>
              <a:t>用於</a:t>
            </a:r>
            <a:r>
              <a:rPr lang="en-US" altLang="zh-TW">
                <a:sym typeface="Arial"/>
              </a:rPr>
              <a:t>2</a:t>
            </a:r>
            <a:r>
              <a:rPr lang="zh-TW" altLang="en-US">
                <a:sym typeface="Arial"/>
              </a:rPr>
              <a:t>欄標籤</a:t>
            </a:r>
            <a:r>
              <a:rPr lang="en-US" altLang="zh-TW">
                <a:sym typeface="Arial"/>
              </a:rPr>
              <a:t>- </a:t>
            </a:r>
            <a:r>
              <a:rPr lang="en-US">
                <a:sym typeface="Arial"/>
              </a:rPr>
              <a:t>field</a:t>
            </a:r>
          </a:p>
        </p:txBody>
      </p:sp>
      <p:sp>
        <p:nvSpPr>
          <p:cNvPr id="199" name="Google Shape;199;p11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QT GUI </a:t>
            </a:r>
            <a:r>
              <a:rPr lang="zh-TW" altLang="en-US">
                <a:sym typeface="Arial"/>
              </a:rPr>
              <a:t>物件繼承</a:t>
            </a:r>
          </a:p>
        </p:txBody>
      </p:sp>
      <p:sp>
        <p:nvSpPr>
          <p:cNvPr id="208" name="Google Shape;208;p12"/>
          <p:cNvSpPr txBox="1"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US" altLang="zh-TW">
                <a:sym typeface="Arial"/>
              </a:rPr>
              <a:t>QWidget</a:t>
            </a:r>
            <a:r>
              <a:rPr lang="zh-TW" altLang="en-US">
                <a:sym typeface="Arial"/>
              </a:rPr>
              <a:t>繼承</a:t>
            </a:r>
            <a:r>
              <a:rPr lang="en-US" altLang="zh-TW">
                <a:sym typeface="Arial"/>
              </a:rPr>
              <a:t>QObject</a:t>
            </a:r>
            <a:r>
              <a:rPr lang="zh-TW" altLang="en-US">
                <a:sym typeface="Arial"/>
              </a:rPr>
              <a:t>，是建立使用者界面的主要類別．</a:t>
            </a:r>
          </a:p>
          <a:p>
            <a:pPr lvl="0"/>
            <a:r>
              <a:rPr lang="zh-TW" altLang="en-US">
                <a:sym typeface="Arial"/>
              </a:rPr>
              <a:t>建置時沒有指定父元件的元件稱為視窗，需指定父元件的元件稱為子元件（如：標籤、按鈕等等）</a:t>
            </a:r>
          </a:p>
          <a:p>
            <a:pPr lvl="0"/>
            <a:r>
              <a:rPr lang="en-US" altLang="zh-TW">
                <a:sym typeface="Arial"/>
              </a:rPr>
              <a:t>QMainWindow</a:t>
            </a:r>
            <a:r>
              <a:rPr lang="zh-TW" altLang="en-US">
                <a:sym typeface="Arial"/>
              </a:rPr>
              <a:t>就是一種視窗，也稱為頂級部件（</a:t>
            </a:r>
            <a:r>
              <a:rPr lang="en-US" altLang="zh-TW">
                <a:sym typeface="Arial"/>
              </a:rPr>
              <a:t>top-level widget</a:t>
            </a:r>
            <a:r>
              <a:rPr lang="zh-TW" altLang="en-US">
                <a:sym typeface="Arial"/>
              </a:rPr>
              <a:t>）</a:t>
            </a:r>
          </a:p>
        </p:txBody>
      </p:sp>
      <p:pic>
        <p:nvPicPr>
          <p:cNvPr id="209" name="Google Shape;209;p12"/>
          <p:cNvPicPr preferRelativeResize="0">
            <a:picLocks noGrp="1"/>
          </p:cNvPicPr>
          <p:nvPr>
            <p:ph sz="half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724473" y="3197314"/>
            <a:ext cx="4077053" cy="1607959"/>
          </a:xfrm>
        </p:spPr>
      </p:pic>
      <p:sp>
        <p:nvSpPr>
          <p:cNvPr id="210" name="Google Shape;210;p12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TW">
                <a:sym typeface="Arial"/>
              </a:rPr>
              <a:t>QT GUI </a:t>
            </a:r>
            <a:r>
              <a:rPr lang="zh-TW" altLang="en-US">
                <a:sym typeface="Arial"/>
              </a:rPr>
              <a:t>設計介紹與說明</a:t>
            </a:r>
          </a:p>
        </p:txBody>
      </p:sp>
      <p:sp>
        <p:nvSpPr>
          <p:cNvPr id="219" name="Google Shape;219;p13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>
                <a:sym typeface="Arial"/>
              </a:rPr>
              <a:t>通常在</a:t>
            </a:r>
            <a:r>
              <a:rPr lang="en-US" altLang="zh-TW">
                <a:sym typeface="Arial"/>
              </a:rPr>
              <a:t>main()</a:t>
            </a:r>
            <a:r>
              <a:rPr lang="zh-TW" altLang="en-US">
                <a:sym typeface="Arial"/>
              </a:rPr>
              <a:t>函數內只生成頂層視窗</a:t>
            </a:r>
          </a:p>
          <a:p>
            <a:pPr lvl="0"/>
            <a:r>
              <a:rPr lang="zh-TW" altLang="en-US">
                <a:sym typeface="Arial"/>
              </a:rPr>
              <a:t>在父元件的建構式內，</a:t>
            </a:r>
            <a:r>
              <a:rPr lang="en-US" altLang="zh-TW">
                <a:sym typeface="Arial"/>
              </a:rPr>
              <a:t>new</a:t>
            </a:r>
            <a:r>
              <a:rPr lang="zh-TW" altLang="en-US">
                <a:sym typeface="Arial"/>
              </a:rPr>
              <a:t>出我們需要的子元件</a:t>
            </a:r>
          </a:p>
          <a:p>
            <a:pPr lvl="0"/>
            <a:r>
              <a:rPr lang="zh-TW" altLang="en-US">
                <a:sym typeface="Arial"/>
              </a:rPr>
              <a:t>只要最頂層的視窗（</a:t>
            </a:r>
            <a:r>
              <a:rPr lang="en-US" altLang="zh-TW">
                <a:sym typeface="Arial"/>
              </a:rPr>
              <a:t>top-level widget</a:t>
            </a:r>
            <a:r>
              <a:rPr lang="zh-TW" altLang="en-US">
                <a:sym typeface="Arial"/>
              </a:rPr>
              <a:t>）能夠正確釋放記憶體，且父子元件都連接成鏈，每一個組件記憶體就能被正確釋放</a:t>
            </a:r>
          </a:p>
        </p:txBody>
      </p:sp>
      <p:sp>
        <p:nvSpPr>
          <p:cNvPr id="220" name="Google Shape;220;p13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TW">
                <a:sym typeface="Arial"/>
              </a:rPr>
              <a:t>QT</a:t>
            </a:r>
            <a:r>
              <a:rPr lang="zh-TW" altLang="en-US">
                <a:sym typeface="Arial"/>
              </a:rPr>
              <a:t>物件訊號處理 </a:t>
            </a:r>
            <a:r>
              <a:rPr lang="en-US" altLang="zh-TW">
                <a:sym typeface="Arial"/>
              </a:rPr>
              <a:t>(</a:t>
            </a:r>
            <a:r>
              <a:rPr lang="zh-TW" altLang="en-US">
                <a:sym typeface="Arial"/>
              </a:rPr>
              <a:t>訊號與槽</a:t>
            </a:r>
            <a:r>
              <a:rPr lang="en-US" altLang="zh-TW">
                <a:sym typeface="Arial"/>
              </a:rPr>
              <a:t>)</a:t>
            </a:r>
            <a:endParaRPr lang="zh-TW" altLang="en-US">
              <a:sym typeface="Arial"/>
            </a:endParaRPr>
          </a:p>
        </p:txBody>
      </p:sp>
      <p:sp>
        <p:nvSpPr>
          <p:cNvPr id="229" name="Google Shape;229;p14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>
                <a:sym typeface="Arial"/>
              </a:rPr>
              <a:t>Qt</a:t>
            </a:r>
            <a:r>
              <a:rPr lang="zh-TW" altLang="en-US">
                <a:sym typeface="Arial"/>
              </a:rPr>
              <a:t>利用訊號與槽（</a:t>
            </a:r>
            <a:r>
              <a:rPr lang="en-US" altLang="zh-TW">
                <a:sym typeface="Arial"/>
              </a:rPr>
              <a:t>signals/slots</a:t>
            </a:r>
            <a:r>
              <a:rPr lang="zh-TW" altLang="en-US">
                <a:sym typeface="Arial"/>
              </a:rPr>
              <a:t>）機制取代傳統的</a:t>
            </a:r>
            <a:r>
              <a:rPr lang="en-US" altLang="zh-TW">
                <a:sym typeface="Arial"/>
              </a:rPr>
              <a:t>callback</a:t>
            </a:r>
            <a:r>
              <a:rPr lang="zh-TW" altLang="en-US">
                <a:sym typeface="Arial"/>
              </a:rPr>
              <a:t>來進行物件之間的溝通。當操作事件發生的時候，物件會發送出一個訊號（</a:t>
            </a:r>
            <a:r>
              <a:rPr lang="en-US" altLang="zh-TW">
                <a:sym typeface="Arial"/>
              </a:rPr>
              <a:t>signal</a:t>
            </a:r>
            <a:r>
              <a:rPr lang="zh-TW" altLang="en-US">
                <a:sym typeface="Arial"/>
              </a:rPr>
              <a:t>）</a:t>
            </a:r>
          </a:p>
          <a:p>
            <a:pPr lvl="0"/>
            <a:r>
              <a:rPr lang="zh-TW" altLang="en-US">
                <a:sym typeface="Arial"/>
              </a:rPr>
              <a:t>槽（</a:t>
            </a:r>
            <a:r>
              <a:rPr lang="en-US" altLang="zh-TW">
                <a:sym typeface="Arial"/>
              </a:rPr>
              <a:t>slot</a:t>
            </a:r>
            <a:r>
              <a:rPr lang="zh-TW" altLang="en-US">
                <a:sym typeface="Arial"/>
              </a:rPr>
              <a:t>）則是一個函式接受特定信號並且執行槽本身設定的動作。</a:t>
            </a:r>
          </a:p>
          <a:p>
            <a:pPr lvl="0"/>
            <a:r>
              <a:rPr lang="zh-TW" altLang="en-US">
                <a:sym typeface="Arial"/>
              </a:rPr>
              <a:t>訊號與槽之間，則透過</a:t>
            </a:r>
            <a:r>
              <a:rPr lang="en-US" altLang="zh-TW">
                <a:sym typeface="Arial"/>
              </a:rPr>
              <a:t>QObject</a:t>
            </a:r>
            <a:r>
              <a:rPr lang="zh-TW" altLang="en-US">
                <a:sym typeface="Arial"/>
              </a:rPr>
              <a:t>的靜態函數</a:t>
            </a:r>
            <a:r>
              <a:rPr lang="en-US" altLang="zh-TW">
                <a:sym typeface="Arial"/>
              </a:rPr>
              <a:t>connect</a:t>
            </a:r>
            <a:r>
              <a:rPr lang="zh-TW" altLang="en-US">
                <a:sym typeface="Arial"/>
              </a:rPr>
              <a:t>來連結。</a:t>
            </a:r>
          </a:p>
          <a:p>
            <a:pPr lvl="0"/>
            <a:r>
              <a:rPr lang="zh-TW" altLang="en-US">
                <a:sym typeface="Arial"/>
              </a:rPr>
              <a:t>訊號在任何執行點上皆可發射，甚至可以在槽裡再發射另一個訊號，訊號與槽的連結不限定為一對一的連結，一個訊號可以連結到多個槽或多個訊號連結到同一個槽，甚至訊號也可連接到訊號。</a:t>
            </a:r>
          </a:p>
          <a:p>
            <a:pPr lvl="0"/>
            <a:endParaRPr lang="zh-TW" altLang="en-US">
              <a:sym typeface="Arial"/>
            </a:endParaRPr>
          </a:p>
        </p:txBody>
      </p:sp>
      <p:sp>
        <p:nvSpPr>
          <p:cNvPr id="230" name="Google Shape;230;p14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QT</a:t>
            </a:r>
            <a:r>
              <a:rPr lang="zh-TW" altLang="en-US">
                <a:sym typeface="Arial"/>
              </a:rPr>
              <a:t>物件訊號處理 </a:t>
            </a:r>
            <a:r>
              <a:rPr lang="en-US" altLang="zh-TW">
                <a:sym typeface="Arial"/>
              </a:rPr>
              <a:t>(</a:t>
            </a:r>
            <a:r>
              <a:rPr lang="en-US">
                <a:sym typeface="Arial"/>
              </a:rPr>
              <a:t>SIGNAL AND SLOT)</a:t>
            </a:r>
          </a:p>
        </p:txBody>
      </p:sp>
      <p:sp>
        <p:nvSpPr>
          <p:cNvPr id="236" name="Google Shape;236;p15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>
                <a:sym typeface="Arial"/>
              </a:rPr>
              <a:t>以往的</a:t>
            </a:r>
            <a:r>
              <a:rPr lang="en-US" altLang="zh-TW">
                <a:sym typeface="Arial"/>
              </a:rPr>
              <a:t>callback</a:t>
            </a:r>
            <a:r>
              <a:rPr lang="zh-TW" altLang="en-US">
                <a:sym typeface="Arial"/>
              </a:rPr>
              <a:t>缺乏類型安全，在呼叫處理函式時，無法確定是傳遞正確型態的參數。但訊號和其接受的槽之間傳遞的資料型態必須要相符合，否則編譯器會提出警告。訊號和槽可接受任何數量、任何型態的參數，所以訊號與槽機制是完全類型安全。</a:t>
            </a:r>
          </a:p>
          <a:p>
            <a:pPr lvl="0"/>
            <a:endParaRPr lang="zh-TW" altLang="en-US">
              <a:sym typeface="Arial"/>
            </a:endParaRPr>
          </a:p>
          <a:p>
            <a:pPr lvl="0"/>
            <a:r>
              <a:rPr lang="zh-TW" altLang="en-US">
                <a:sym typeface="Arial"/>
              </a:rPr>
              <a:t>訊號與槽機制也確保了低耦合性，發送訊號的類別並不知道是哪個槽會接受，也就是說一個訊號可以呼叫所有可用的槽。此機制會確保當在</a:t>
            </a:r>
            <a:r>
              <a:rPr lang="en-US" altLang="zh-TW">
                <a:sym typeface="Arial"/>
              </a:rPr>
              <a:t>"</a:t>
            </a:r>
            <a:r>
              <a:rPr lang="zh-TW" altLang="en-US">
                <a:sym typeface="Arial"/>
              </a:rPr>
              <a:t>連接</a:t>
            </a:r>
            <a:r>
              <a:rPr lang="en-US" altLang="zh-TW">
                <a:sym typeface="Arial"/>
              </a:rPr>
              <a:t>"</a:t>
            </a:r>
            <a:r>
              <a:rPr lang="zh-TW" altLang="en-US">
                <a:sym typeface="Arial"/>
              </a:rPr>
              <a:t>訊號和槽時，槽會接受訊號的參數並且正確執行。</a:t>
            </a:r>
          </a:p>
        </p:txBody>
      </p:sp>
      <p:sp>
        <p:nvSpPr>
          <p:cNvPr id="237" name="Google Shape;237;p1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QT</a:t>
            </a:r>
            <a:r>
              <a:rPr lang="zh-TW" altLang="en-US">
                <a:sym typeface="Arial"/>
              </a:rPr>
              <a:t>物件訊號處理 </a:t>
            </a:r>
            <a:r>
              <a:rPr lang="en-US" altLang="zh-TW">
                <a:sym typeface="Arial"/>
              </a:rPr>
              <a:t>(</a:t>
            </a:r>
            <a:r>
              <a:rPr lang="en-US">
                <a:sym typeface="Arial"/>
              </a:rPr>
              <a:t>SIGNAL AND SLOT)</a:t>
            </a:r>
          </a:p>
        </p:txBody>
      </p:sp>
      <p:sp>
        <p:nvSpPr>
          <p:cNvPr id="243" name="Google Shape;243;p16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>
                <a:sym typeface="Arial"/>
              </a:rPr>
              <a:t>Qt </a:t>
            </a:r>
            <a:r>
              <a:rPr lang="zh-TW" altLang="en-US">
                <a:sym typeface="Arial"/>
              </a:rPr>
              <a:t>在不同</a:t>
            </a:r>
            <a:r>
              <a:rPr lang="en-US" altLang="zh-TW">
                <a:sym typeface="Arial"/>
              </a:rPr>
              <a:t>Object</a:t>
            </a:r>
            <a:r>
              <a:rPr lang="zh-TW" altLang="en-US">
                <a:sym typeface="Arial"/>
              </a:rPr>
              <a:t>之間，傳遞訊息是透過</a:t>
            </a:r>
            <a:r>
              <a:rPr lang="en-US" altLang="zh-TW">
                <a:sym typeface="Arial"/>
              </a:rPr>
              <a:t>Signal</a:t>
            </a:r>
            <a:r>
              <a:rPr lang="zh-TW" altLang="en-US">
                <a:sym typeface="Arial"/>
              </a:rPr>
              <a:t>與</a:t>
            </a:r>
            <a:r>
              <a:rPr lang="en-US" altLang="zh-TW">
                <a:sym typeface="Arial"/>
              </a:rPr>
              <a:t>Slot</a:t>
            </a:r>
            <a:r>
              <a:rPr lang="zh-TW" altLang="en-US">
                <a:sym typeface="Arial"/>
              </a:rPr>
              <a:t>的機制，當一個</a:t>
            </a:r>
            <a:r>
              <a:rPr lang="en-US" altLang="zh-TW">
                <a:sym typeface="Arial"/>
              </a:rPr>
              <a:t>Object</a:t>
            </a:r>
            <a:r>
              <a:rPr lang="zh-TW" altLang="en-US">
                <a:sym typeface="Arial"/>
              </a:rPr>
              <a:t>發出</a:t>
            </a:r>
            <a:r>
              <a:rPr lang="en-US" altLang="zh-TW">
                <a:sym typeface="Arial"/>
              </a:rPr>
              <a:t>Signal</a:t>
            </a:r>
            <a:r>
              <a:rPr lang="zh-TW" altLang="en-US">
                <a:sym typeface="Arial"/>
              </a:rPr>
              <a:t>後，將會啟動相對應的</a:t>
            </a:r>
            <a:r>
              <a:rPr lang="en-US" altLang="zh-TW">
                <a:sym typeface="Arial"/>
              </a:rPr>
              <a:t>Slot</a:t>
            </a:r>
            <a:r>
              <a:rPr lang="zh-TW" altLang="en-US">
                <a:sym typeface="Arial"/>
              </a:rPr>
              <a:t>進行運作。</a:t>
            </a:r>
          </a:p>
        </p:txBody>
      </p:sp>
      <p:sp>
        <p:nvSpPr>
          <p:cNvPr id="244" name="Google Shape;244;p16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17</a:t>
            </a:fld>
            <a:endParaRPr lang="en-US"/>
          </a:p>
        </p:txBody>
      </p:sp>
      <p:pic>
        <p:nvPicPr>
          <p:cNvPr id="245" name="Google Shape;245;p16" descr="abstract-connection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56563" y="2983718"/>
            <a:ext cx="3678873" cy="3509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QT</a:t>
            </a:r>
            <a:r>
              <a:rPr lang="zh-TW" altLang="en-US">
                <a:sym typeface="Arial"/>
              </a:rPr>
              <a:t>物件訊號處理 </a:t>
            </a:r>
            <a:r>
              <a:rPr lang="en-US" altLang="zh-TW">
                <a:sym typeface="Arial"/>
              </a:rPr>
              <a:t>(</a:t>
            </a:r>
            <a:r>
              <a:rPr lang="en-US">
                <a:sym typeface="Arial"/>
              </a:rPr>
              <a:t>SIGNAL AND SLOT)</a:t>
            </a:r>
          </a:p>
        </p:txBody>
      </p:sp>
      <p:sp>
        <p:nvSpPr>
          <p:cNvPr id="255" name="Google Shape;255;p17"/>
          <p:cNvSpPr txBox="1"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zh-TW" altLang="en-US">
                <a:sym typeface="Arial"/>
              </a:rPr>
              <a:t>下列範例程式將說明其運作過程</a:t>
            </a:r>
          </a:p>
          <a:p>
            <a:pPr lvl="0"/>
            <a:endParaRPr lang="zh-TW" altLang="en-US">
              <a:sym typeface="Arial"/>
            </a:endParaRPr>
          </a:p>
          <a:p>
            <a:pPr lvl="0"/>
            <a:endParaRPr lang="zh-TW" altLang="en-US">
              <a:sym typeface="Arial"/>
            </a:endParaRPr>
          </a:p>
          <a:p>
            <a:pPr lvl="0"/>
            <a:endParaRPr lang="zh-TW" altLang="en-US">
              <a:sym typeface="Arial"/>
            </a:endParaRPr>
          </a:p>
          <a:p>
            <a:pPr lvl="0"/>
            <a:endParaRPr lang="zh-TW" altLang="en-US">
              <a:sym typeface="Arial"/>
            </a:endParaRPr>
          </a:p>
          <a:p>
            <a:pPr lvl="0"/>
            <a:r>
              <a:rPr lang="zh-TW" altLang="en-US">
                <a:sym typeface="Arial"/>
              </a:rPr>
              <a:t>首先建立兩個物件之間的溝通連結</a:t>
            </a:r>
          </a:p>
          <a:p>
            <a:pPr lvl="0"/>
            <a:r>
              <a:rPr lang="zh-TW" altLang="en-US">
                <a:sym typeface="Arial"/>
              </a:rPr>
              <a:t>	</a:t>
            </a:r>
            <a:r>
              <a:rPr lang="en-US" altLang="zh-TW">
                <a:sym typeface="Arial"/>
              </a:rPr>
              <a:t>Button</a:t>
            </a:r>
            <a:r>
              <a:rPr lang="zh-TW" altLang="en-US">
                <a:sym typeface="Arial"/>
              </a:rPr>
              <a:t>中</a:t>
            </a:r>
            <a:r>
              <a:rPr lang="en-US" altLang="zh-TW">
                <a:sym typeface="Arial"/>
              </a:rPr>
              <a:t>signal : clicked() // </a:t>
            </a:r>
            <a:r>
              <a:rPr lang="zh-TW" altLang="en-US">
                <a:sym typeface="Arial"/>
              </a:rPr>
              <a:t>當按鈕被按下時觸發事件</a:t>
            </a:r>
          </a:p>
          <a:p>
            <a:pPr lvl="0"/>
            <a:r>
              <a:rPr lang="zh-TW" altLang="en-US">
                <a:sym typeface="Arial"/>
              </a:rPr>
              <a:t>	</a:t>
            </a:r>
            <a:r>
              <a:rPr lang="en-US" altLang="zh-TW">
                <a:sym typeface="Arial"/>
              </a:rPr>
              <a:t>App</a:t>
            </a:r>
            <a:r>
              <a:rPr lang="zh-TW" altLang="en-US">
                <a:sym typeface="Arial"/>
              </a:rPr>
              <a:t>中</a:t>
            </a:r>
            <a:r>
              <a:rPr lang="en-US" altLang="zh-TW">
                <a:sym typeface="Arial"/>
              </a:rPr>
              <a:t>slot : quit() //</a:t>
            </a:r>
            <a:r>
              <a:rPr lang="zh-TW" altLang="en-US">
                <a:sym typeface="Arial"/>
              </a:rPr>
              <a:t>當被呼叫時離開程式</a:t>
            </a:r>
          </a:p>
          <a:p>
            <a:pPr lvl="0"/>
            <a:r>
              <a:rPr lang="zh-TW" altLang="en-US">
                <a:sym typeface="Arial"/>
              </a:rPr>
              <a:t>執行後，當</a:t>
            </a:r>
            <a:r>
              <a:rPr lang="en-US" altLang="zh-TW">
                <a:sym typeface="Arial"/>
              </a:rPr>
              <a:t>Quit button</a:t>
            </a:r>
            <a:r>
              <a:rPr lang="zh-TW" altLang="en-US">
                <a:sym typeface="Arial"/>
              </a:rPr>
              <a:t>被按下時，將會傳送訊號</a:t>
            </a:r>
            <a:r>
              <a:rPr lang="en-US" altLang="zh-TW">
                <a:sym typeface="Arial"/>
              </a:rPr>
              <a:t>signal : clicked()</a:t>
            </a:r>
            <a:r>
              <a:rPr lang="zh-TW" altLang="en-US">
                <a:sym typeface="Arial"/>
              </a:rPr>
              <a:t>，並啟動</a:t>
            </a:r>
            <a:r>
              <a:rPr lang="en-US" altLang="zh-TW">
                <a:sym typeface="Arial"/>
              </a:rPr>
              <a:t>slot : quit()</a:t>
            </a:r>
            <a:r>
              <a:rPr lang="zh-TW" altLang="en-US">
                <a:sym typeface="Arial"/>
              </a:rPr>
              <a:t>，當完成後便會關閉視窗</a:t>
            </a:r>
          </a:p>
        </p:txBody>
      </p:sp>
      <p:sp>
        <p:nvSpPr>
          <p:cNvPr id="256" name="Google Shape;256;p17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18</a:t>
            </a:fld>
            <a:endParaRPr lang="en-US"/>
          </a:p>
        </p:txBody>
      </p:sp>
      <p:pic>
        <p:nvPicPr>
          <p:cNvPr id="257" name="Google Shape;25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924" y="2324894"/>
            <a:ext cx="5929313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01981" y="2248696"/>
            <a:ext cx="1235075" cy="55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58981" y="2375696"/>
            <a:ext cx="866775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28881" y="3079752"/>
            <a:ext cx="2390775" cy="9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TW">
                <a:sym typeface="Arial"/>
              </a:rPr>
              <a:t>QT</a:t>
            </a:r>
            <a:r>
              <a:rPr lang="zh-TW" altLang="en-US">
                <a:sym typeface="Arial"/>
              </a:rPr>
              <a:t>更多參考資料</a:t>
            </a:r>
          </a:p>
        </p:txBody>
      </p:sp>
      <p:sp>
        <p:nvSpPr>
          <p:cNvPr id="267" name="Google Shape;267;p18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sym typeface="Arial"/>
              </a:rPr>
              <a:t>Qt</a:t>
            </a:r>
            <a:r>
              <a:rPr lang="zh-TW" altLang="en-US" dirty="0">
                <a:sym typeface="Arial"/>
              </a:rPr>
              <a:t>介紹</a:t>
            </a:r>
            <a:endParaRPr lang="zh-TW" altLang="en-US" dirty="0">
              <a:solidFill>
                <a:srgbClr val="0563C1"/>
              </a:solidFill>
              <a:sym typeface="Arial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lang="en-US" dirty="0"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https://zh.wikipedia.org/wiki/Qt</a:t>
            </a:r>
            <a:endParaRPr lang="en-US" dirty="0">
              <a:sym typeface="Arial"/>
            </a:endParaRPr>
          </a:p>
          <a:p>
            <a:pPr lvl="1"/>
            <a:endParaRPr lang="en-US" dirty="0">
              <a:sym typeface="Arial"/>
            </a:endParaRPr>
          </a:p>
          <a:p>
            <a:pPr lvl="0"/>
            <a:r>
              <a:rPr lang="en-US" dirty="0">
                <a:sym typeface="Arial"/>
              </a:rPr>
              <a:t>Qt</a:t>
            </a:r>
            <a:r>
              <a:rPr lang="zh-TW" altLang="en-US" dirty="0">
                <a:sym typeface="Arial"/>
              </a:rPr>
              <a:t>物件種類與使用</a:t>
            </a:r>
          </a:p>
          <a:p>
            <a:pPr lvl="1"/>
            <a:r>
              <a:rPr lang="en-US" dirty="0"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http://doc.qt.io/qt-5/qtwidgets-index.html</a:t>
            </a:r>
            <a:endParaRPr lang="en-US" dirty="0">
              <a:sym typeface="Arial"/>
            </a:endParaRPr>
          </a:p>
          <a:p>
            <a:pPr lvl="1"/>
            <a:endParaRPr lang="en-US" dirty="0">
              <a:sym typeface="Arial"/>
            </a:endParaRPr>
          </a:p>
          <a:p>
            <a:pPr lvl="0"/>
            <a:r>
              <a:rPr lang="en-US" dirty="0">
                <a:sym typeface="Arial"/>
              </a:rPr>
              <a:t>LGPL</a:t>
            </a:r>
            <a:r>
              <a:rPr lang="zh-TW" altLang="en-US" dirty="0">
                <a:sym typeface="Arial"/>
              </a:rPr>
              <a:t>版本開發者網頁</a:t>
            </a:r>
          </a:p>
          <a:p>
            <a:pPr lvl="1"/>
            <a:r>
              <a:rPr lang="en-US" dirty="0"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https://www1.qt.io/developers/</a:t>
            </a:r>
            <a:endParaRPr lang="en-US" dirty="0">
              <a:sym typeface="Arial"/>
            </a:endParaRPr>
          </a:p>
          <a:p>
            <a:pPr lvl="0"/>
            <a:endParaRPr lang="en-US" dirty="0">
              <a:sym typeface="Arial"/>
            </a:endParaRPr>
          </a:p>
          <a:p>
            <a:pPr lvl="0"/>
            <a:endParaRPr lang="en-US" dirty="0">
              <a:sym typeface="Arial"/>
            </a:endParaRPr>
          </a:p>
        </p:txBody>
      </p:sp>
      <p:sp>
        <p:nvSpPr>
          <p:cNvPr id="268" name="Google Shape;268;p18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dirty="0">
                <a:sym typeface="Arial"/>
              </a:rPr>
              <a:t>LECTURE 3 – </a:t>
            </a:r>
            <a:br>
              <a:rPr lang="en-US" dirty="0">
                <a:sym typeface="Arial"/>
              </a:rPr>
            </a:br>
            <a:r>
              <a:rPr lang="en-US" dirty="0">
                <a:sym typeface="Arial"/>
              </a:rPr>
              <a:t>QT</a:t>
            </a:r>
            <a:r>
              <a:rPr lang="zh-TW" altLang="en-US" dirty="0">
                <a:sym typeface="Arial"/>
              </a:rPr>
              <a:t>視窗程式開發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FE16961-4227-41AA-8C79-5BE9E8EDD3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TW" altLang="en-US">
                <a:sym typeface="Arial"/>
              </a:rPr>
              <a:t>使用</a:t>
            </a:r>
            <a:r>
              <a:rPr lang="en-US">
                <a:sym typeface="Arial"/>
              </a:rPr>
              <a:t>QT CREATOR</a:t>
            </a:r>
            <a:br>
              <a:rPr lang="en-US">
                <a:sym typeface="Arial"/>
              </a:rPr>
            </a:br>
            <a:r>
              <a:rPr lang="zh-TW" altLang="en-US">
                <a:sym typeface="Arial"/>
              </a:rPr>
              <a:t>開發</a:t>
            </a:r>
            <a:r>
              <a:rPr lang="en-US">
                <a:sym typeface="Arial"/>
              </a:rPr>
              <a:t>QT GUI</a:t>
            </a:r>
            <a:r>
              <a:rPr lang="zh-TW" altLang="en-US">
                <a:sym typeface="Arial"/>
              </a:rPr>
              <a:t>程式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1DFAE3-0C5E-4B84-82C7-83C95C7A19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QT CREATOR</a:t>
            </a:r>
            <a:r>
              <a:rPr lang="zh-TW" altLang="en-US">
                <a:sym typeface="Arial"/>
              </a:rPr>
              <a:t>介紹</a:t>
            </a:r>
          </a:p>
        </p:txBody>
      </p:sp>
      <p:sp>
        <p:nvSpPr>
          <p:cNvPr id="287" name="Google Shape;287;p20"/>
          <p:cNvSpPr txBox="1"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 altLang="zh-TW">
                <a:sym typeface="Arial"/>
              </a:rPr>
              <a:t>Qt Creator </a:t>
            </a:r>
            <a:r>
              <a:rPr lang="zh-TW" altLang="en-US">
                <a:sym typeface="Arial"/>
              </a:rPr>
              <a:t>是一款跨平台的整合開發環境，特別針對</a:t>
            </a:r>
            <a:r>
              <a:rPr lang="en-US" altLang="zh-TW">
                <a:sym typeface="Arial"/>
              </a:rPr>
              <a:t>Qt</a:t>
            </a:r>
            <a:r>
              <a:rPr lang="zh-TW" altLang="en-US">
                <a:sym typeface="Arial"/>
              </a:rPr>
              <a:t>開發者，是</a:t>
            </a:r>
            <a:r>
              <a:rPr lang="en-US" altLang="zh-TW">
                <a:sym typeface="Arial"/>
              </a:rPr>
              <a:t>Qt SDK</a:t>
            </a:r>
            <a:r>
              <a:rPr lang="zh-TW" altLang="en-US">
                <a:sym typeface="Arial"/>
              </a:rPr>
              <a:t>組成的一部分，可執行於</a:t>
            </a:r>
            <a:r>
              <a:rPr lang="en-US" altLang="zh-TW">
                <a:sym typeface="Arial"/>
              </a:rPr>
              <a:t>Windows, Linux/X11</a:t>
            </a:r>
            <a:r>
              <a:rPr lang="zh-TW" altLang="en-US">
                <a:sym typeface="Arial"/>
              </a:rPr>
              <a:t>及</a:t>
            </a:r>
            <a:r>
              <a:rPr lang="en-US" altLang="zh-TW">
                <a:sym typeface="Arial"/>
              </a:rPr>
              <a:t>Mac OS X</a:t>
            </a:r>
            <a:r>
              <a:rPr lang="zh-TW" altLang="en-US">
                <a:sym typeface="Arial"/>
              </a:rPr>
              <a:t>等桌面作業系統，允許開發者為多桌面環境及行動裝置平台建立應用程式。</a:t>
            </a:r>
          </a:p>
          <a:p>
            <a:pPr lvl="0"/>
            <a:endParaRPr lang="zh-TW" altLang="en-US">
              <a:sym typeface="Arial"/>
            </a:endParaRPr>
          </a:p>
          <a:p>
            <a:pPr lvl="0"/>
            <a:r>
              <a:rPr lang="en-US" altLang="zh-TW">
                <a:sym typeface="Arial"/>
              </a:rPr>
              <a:t>Qt Creator </a:t>
            </a:r>
            <a:r>
              <a:rPr lang="zh-TW" altLang="en-US">
                <a:sym typeface="Arial"/>
              </a:rPr>
              <a:t>包括一個可視化偵錯工具和整合的 </a:t>
            </a:r>
            <a:r>
              <a:rPr lang="en-US" altLang="zh-TW">
                <a:sym typeface="Arial"/>
              </a:rPr>
              <a:t>GUI </a:t>
            </a:r>
            <a:r>
              <a:rPr lang="zh-TW" altLang="en-US">
                <a:sym typeface="Arial"/>
              </a:rPr>
              <a:t>版面和外型設計師，這個編輯器的功能包括語法高亮度顯示和自動完成。</a:t>
            </a:r>
          </a:p>
          <a:p>
            <a:pPr lvl="0"/>
            <a:endParaRPr lang="zh-TW" altLang="en-US">
              <a:sym typeface="Arial"/>
            </a:endParaRPr>
          </a:p>
          <a:p>
            <a:pPr lvl="0"/>
            <a:r>
              <a:rPr lang="en-US" altLang="zh-TW">
                <a:sym typeface="Arial"/>
              </a:rPr>
              <a:t>Qt Creator </a:t>
            </a:r>
            <a:r>
              <a:rPr lang="zh-TW" altLang="en-US">
                <a:sym typeface="Arial"/>
              </a:rPr>
              <a:t>在 </a:t>
            </a:r>
            <a:r>
              <a:rPr lang="en-US" altLang="zh-TW">
                <a:sym typeface="Arial"/>
              </a:rPr>
              <a:t>Linux </a:t>
            </a:r>
            <a:r>
              <a:rPr lang="zh-TW" altLang="en-US">
                <a:sym typeface="Arial"/>
              </a:rPr>
              <a:t>上，使用 </a:t>
            </a:r>
            <a:r>
              <a:rPr lang="en-US" altLang="zh-TW">
                <a:sym typeface="Arial"/>
              </a:rPr>
              <a:t>GCC </a:t>
            </a:r>
            <a:r>
              <a:rPr lang="zh-TW" altLang="en-US">
                <a:sym typeface="Arial"/>
              </a:rPr>
              <a:t>的 </a:t>
            </a:r>
            <a:r>
              <a:rPr lang="en-US" altLang="zh-TW">
                <a:sym typeface="Arial"/>
              </a:rPr>
              <a:t>C++ </a:t>
            </a:r>
            <a:r>
              <a:rPr lang="zh-TW" altLang="en-US">
                <a:sym typeface="Arial"/>
              </a:rPr>
              <a:t>編譯器。在 </a:t>
            </a:r>
            <a:r>
              <a:rPr lang="en-US" altLang="zh-TW">
                <a:sym typeface="Arial"/>
              </a:rPr>
              <a:t>Windows</a:t>
            </a:r>
            <a:r>
              <a:rPr lang="zh-TW" altLang="en-US">
                <a:sym typeface="Arial"/>
              </a:rPr>
              <a:t>，預設安裝它可以使用 </a:t>
            </a:r>
            <a:r>
              <a:rPr lang="en-US" altLang="zh-TW">
                <a:sym typeface="Arial"/>
              </a:rPr>
              <a:t>MinGW </a:t>
            </a:r>
            <a:r>
              <a:rPr lang="zh-TW" altLang="en-US">
                <a:sym typeface="Arial"/>
              </a:rPr>
              <a:t>或 </a:t>
            </a:r>
            <a:r>
              <a:rPr lang="en-US" altLang="zh-TW">
                <a:sym typeface="Arial"/>
              </a:rPr>
              <a:t>MSVC</a:t>
            </a:r>
            <a:r>
              <a:rPr lang="zh-TW" altLang="en-US">
                <a:sym typeface="Arial"/>
              </a:rPr>
              <a:t>。</a:t>
            </a:r>
          </a:p>
          <a:p>
            <a:pPr lvl="0"/>
            <a:endParaRPr lang="zh-TW" altLang="en-US">
              <a:sym typeface="Arial"/>
            </a:endParaRPr>
          </a:p>
          <a:p>
            <a:pPr lvl="0"/>
            <a:r>
              <a:rPr lang="en-US" altLang="zh-TW">
                <a:sym typeface="Arial"/>
              </a:rPr>
              <a:t>Qt Creator </a:t>
            </a:r>
            <a:r>
              <a:rPr lang="zh-TW" altLang="en-US">
                <a:sym typeface="Arial"/>
              </a:rPr>
              <a:t>整合了跨平台自動化建構系統</a:t>
            </a:r>
            <a:r>
              <a:rPr lang="en-US" altLang="zh-TW">
                <a:sym typeface="Arial"/>
              </a:rPr>
              <a:t>qmake  </a:t>
            </a:r>
            <a:r>
              <a:rPr lang="zh-TW" altLang="en-US">
                <a:sym typeface="Arial"/>
              </a:rPr>
              <a:t>與  </a:t>
            </a:r>
            <a:r>
              <a:rPr lang="en-US" altLang="zh-TW">
                <a:sym typeface="Arial"/>
              </a:rPr>
              <a:t>CMake </a:t>
            </a:r>
            <a:r>
              <a:rPr lang="zh-TW" altLang="en-US">
                <a:sym typeface="Arial"/>
              </a:rPr>
              <a:t>，可以匯入不使用 </a:t>
            </a:r>
            <a:r>
              <a:rPr lang="en-US" altLang="zh-TW">
                <a:sym typeface="Arial"/>
              </a:rPr>
              <a:t>qmake </a:t>
            </a:r>
            <a:r>
              <a:rPr lang="zh-TW" altLang="en-US">
                <a:sym typeface="Arial"/>
              </a:rPr>
              <a:t>或 </a:t>
            </a:r>
            <a:r>
              <a:rPr lang="en-US" altLang="zh-TW">
                <a:sym typeface="Arial"/>
              </a:rPr>
              <a:t>CMake </a:t>
            </a:r>
            <a:r>
              <a:rPr lang="zh-TW" altLang="en-US">
                <a:sym typeface="Arial"/>
              </a:rPr>
              <a:t>的專案，並指定 </a:t>
            </a:r>
            <a:r>
              <a:rPr lang="en-US" altLang="zh-TW">
                <a:sym typeface="Arial"/>
              </a:rPr>
              <a:t>Qt Creator</a:t>
            </a:r>
            <a:r>
              <a:rPr lang="zh-TW" altLang="en-US">
                <a:sym typeface="Arial"/>
              </a:rPr>
              <a:t>忽略你的建構系統。</a:t>
            </a:r>
          </a:p>
        </p:txBody>
      </p:sp>
      <p:sp>
        <p:nvSpPr>
          <p:cNvPr id="288" name="Google Shape;288;p20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QT CREATOR</a:t>
            </a:r>
          </a:p>
        </p:txBody>
      </p:sp>
      <p:sp>
        <p:nvSpPr>
          <p:cNvPr id="293" name="Google Shape;293;p21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>
                <a:sym typeface="Arial"/>
              </a:rPr>
              <a:t>請先於</a:t>
            </a:r>
            <a:r>
              <a:rPr lang="en-US">
                <a:sym typeface="Arial"/>
              </a:rPr>
              <a:t>Ubuntu</a:t>
            </a:r>
            <a:r>
              <a:rPr lang="zh-TW" altLang="en-US">
                <a:sym typeface="Arial"/>
              </a:rPr>
              <a:t>系統上安裝</a:t>
            </a:r>
            <a:r>
              <a:rPr lang="en-US">
                <a:sym typeface="Arial"/>
              </a:rPr>
              <a:t>Qt Creator，</a:t>
            </a:r>
            <a:r>
              <a:rPr lang="zh-TW" altLang="en-US">
                <a:sym typeface="Arial"/>
              </a:rPr>
              <a:t>執行下列指令進行安裝</a:t>
            </a:r>
          </a:p>
          <a:p>
            <a:pPr lvl="1"/>
            <a:r>
              <a:rPr lang="en-US">
                <a:sym typeface="Arial"/>
              </a:rPr>
              <a:t>sudo apt-get install qtcreator</a:t>
            </a:r>
          </a:p>
          <a:p>
            <a:pPr lvl="1"/>
            <a:r>
              <a:rPr lang="zh-TW" altLang="en-US">
                <a:sym typeface="Arial"/>
              </a:rPr>
              <a:t>也可於軟體中心搜尋並安裝</a:t>
            </a:r>
          </a:p>
          <a:p>
            <a:pPr lvl="0"/>
            <a:r>
              <a:rPr lang="zh-TW" altLang="en-US">
                <a:sym typeface="Arial"/>
              </a:rPr>
              <a:t>安裝好後可於應用程式放置區找到</a:t>
            </a:r>
            <a:r>
              <a:rPr lang="en-US">
                <a:sym typeface="Arial"/>
              </a:rPr>
              <a:t>Qt Creator</a:t>
            </a:r>
          </a:p>
        </p:txBody>
      </p:sp>
      <p:sp>
        <p:nvSpPr>
          <p:cNvPr id="294" name="Google Shape;294;p21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22</a:t>
            </a:fld>
            <a:endParaRPr lang="en-US"/>
          </a:p>
        </p:txBody>
      </p:sp>
      <p:pic>
        <p:nvPicPr>
          <p:cNvPr id="295" name="Google Shape;29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1600" y="4495800"/>
            <a:ext cx="1739900" cy="170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QT CREATOR</a:t>
            </a:r>
          </a:p>
        </p:txBody>
      </p:sp>
      <p:sp>
        <p:nvSpPr>
          <p:cNvPr id="304" name="Google Shape;304;p2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>
                <a:sym typeface="Arial"/>
              </a:rPr>
              <a:t>打開</a:t>
            </a:r>
            <a:r>
              <a:rPr lang="en-US">
                <a:sym typeface="Arial"/>
              </a:rPr>
              <a:t>Qt Creator</a:t>
            </a:r>
          </a:p>
          <a:p>
            <a:pPr lvl="0"/>
            <a:endParaRPr lang="en-US">
              <a:sym typeface="Arial"/>
            </a:endParaRPr>
          </a:p>
        </p:txBody>
      </p:sp>
      <p:sp>
        <p:nvSpPr>
          <p:cNvPr id="305" name="Google Shape;305;p22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23</a:t>
            </a:fld>
            <a:endParaRPr lang="en-US"/>
          </a:p>
        </p:txBody>
      </p:sp>
      <p:pic>
        <p:nvPicPr>
          <p:cNvPr id="306" name="Google Shape;30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2981" y="2361882"/>
            <a:ext cx="7105403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QT CREATOR</a:t>
            </a:r>
          </a:p>
        </p:txBody>
      </p:sp>
      <p:sp>
        <p:nvSpPr>
          <p:cNvPr id="315" name="Google Shape;315;p23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>
                <a:sym typeface="Arial"/>
              </a:rPr>
              <a:t>按下 </a:t>
            </a:r>
            <a:r>
              <a:rPr lang="en-US">
                <a:sym typeface="Arial"/>
              </a:rPr>
              <a:t>New Project </a:t>
            </a:r>
            <a:r>
              <a:rPr lang="zh-TW" altLang="en-US">
                <a:sym typeface="Arial"/>
              </a:rPr>
              <a:t>建立新專案</a:t>
            </a:r>
          </a:p>
          <a:p>
            <a:pPr lvl="0"/>
            <a:endParaRPr lang="zh-TW" altLang="en-US">
              <a:sym typeface="Arial"/>
            </a:endParaRPr>
          </a:p>
          <a:p>
            <a:pPr lvl="0"/>
            <a:endParaRPr lang="zh-TW" altLang="en-US">
              <a:sym typeface="Arial"/>
            </a:endParaRPr>
          </a:p>
          <a:p>
            <a:pPr lvl="0"/>
            <a:r>
              <a:rPr lang="zh-TW" altLang="en-US">
                <a:sym typeface="Arial"/>
              </a:rPr>
              <a:t>選擇 </a:t>
            </a:r>
            <a:r>
              <a:rPr lang="en-US">
                <a:sym typeface="Arial"/>
              </a:rPr>
              <a:t>Qt Widgets Application</a:t>
            </a:r>
          </a:p>
        </p:txBody>
      </p:sp>
      <p:sp>
        <p:nvSpPr>
          <p:cNvPr id="316" name="Google Shape;316;p23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24</a:t>
            </a:fld>
            <a:endParaRPr lang="en-US"/>
          </a:p>
        </p:txBody>
      </p:sp>
      <p:pic>
        <p:nvPicPr>
          <p:cNvPr id="317" name="Google Shape;31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8801" y="2449450"/>
            <a:ext cx="2912886" cy="792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6278" y="4039001"/>
            <a:ext cx="9159444" cy="199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QT CREATOR</a:t>
            </a:r>
          </a:p>
        </p:txBody>
      </p:sp>
      <p:sp>
        <p:nvSpPr>
          <p:cNvPr id="327" name="Google Shape;327;p24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>
                <a:sym typeface="Arial"/>
              </a:rPr>
              <a:t>選擇專案名稱與要存放的資料夾路徑</a:t>
            </a:r>
          </a:p>
        </p:txBody>
      </p:sp>
      <p:sp>
        <p:nvSpPr>
          <p:cNvPr id="328" name="Google Shape;328;p24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25</a:t>
            </a:fld>
            <a:endParaRPr lang="en-US"/>
          </a:p>
        </p:txBody>
      </p:sp>
      <p:pic>
        <p:nvPicPr>
          <p:cNvPr id="329" name="Google Shape;32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0062" y="2482641"/>
            <a:ext cx="6650181" cy="4215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5B0E94F-0B63-44F2-9FB8-50FA8B465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CREATOR</a:t>
            </a:r>
          </a:p>
        </p:txBody>
      </p:sp>
      <p:sp>
        <p:nvSpPr>
          <p:cNvPr id="338" name="Google Shape;338;p25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>
                <a:sym typeface="Arial"/>
              </a:rPr>
              <a:t>對於編譯的細節設定 </a:t>
            </a:r>
            <a:r>
              <a:rPr lang="en-US" altLang="zh-TW">
                <a:sym typeface="Arial"/>
              </a:rPr>
              <a:t>(</a:t>
            </a:r>
            <a:r>
              <a:rPr lang="zh-TW" altLang="en-US">
                <a:sym typeface="Arial"/>
              </a:rPr>
              <a:t>此次範例要編譯出</a:t>
            </a:r>
            <a:r>
              <a:rPr lang="en-US" altLang="zh-TW">
                <a:sym typeface="Arial"/>
              </a:rPr>
              <a:t>Ubuntu</a:t>
            </a:r>
            <a:r>
              <a:rPr lang="zh-TW" altLang="en-US">
                <a:sym typeface="Arial"/>
              </a:rPr>
              <a:t>虛擬機上執行的程式，所以不用更改預設設定</a:t>
            </a:r>
            <a:r>
              <a:rPr lang="en-US" altLang="zh-TW">
                <a:sym typeface="Arial"/>
              </a:rPr>
              <a:t>)</a:t>
            </a:r>
            <a:endParaRPr lang="zh-TW" altLang="en-US">
              <a:sym typeface="Arial"/>
            </a:endParaRPr>
          </a:p>
        </p:txBody>
      </p:sp>
      <p:sp>
        <p:nvSpPr>
          <p:cNvPr id="339" name="Google Shape;339;p2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26</a:t>
            </a:fld>
            <a:endParaRPr lang="en-US"/>
          </a:p>
        </p:txBody>
      </p:sp>
      <p:pic>
        <p:nvPicPr>
          <p:cNvPr id="340" name="Google Shape;34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6896" y="2939553"/>
            <a:ext cx="6838208" cy="3758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8B498AD-38BA-46D8-9EFA-A47DF1E68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CREATOR</a:t>
            </a:r>
          </a:p>
        </p:txBody>
      </p:sp>
      <p:sp>
        <p:nvSpPr>
          <p:cNvPr id="349" name="Google Shape;349;p26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>
                <a:sym typeface="Arial"/>
              </a:rPr>
              <a:t>設定主視窗</a:t>
            </a:r>
            <a:r>
              <a:rPr lang="en-US" altLang="zh-TW">
                <a:sym typeface="Arial"/>
              </a:rPr>
              <a:t>class (</a:t>
            </a:r>
            <a:r>
              <a:rPr lang="zh-TW" altLang="en-US">
                <a:sym typeface="Arial"/>
              </a:rPr>
              <a:t>不用更改預設設定</a:t>
            </a:r>
            <a:r>
              <a:rPr lang="en-US" altLang="zh-TW">
                <a:sym typeface="Arial"/>
              </a:rPr>
              <a:t>)</a:t>
            </a:r>
            <a:endParaRPr lang="zh-TW" altLang="en-US">
              <a:sym typeface="Arial"/>
            </a:endParaRPr>
          </a:p>
        </p:txBody>
      </p:sp>
      <p:sp>
        <p:nvSpPr>
          <p:cNvPr id="350" name="Google Shape;350;p26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27</a:t>
            </a:fld>
            <a:endParaRPr lang="en-US"/>
          </a:p>
        </p:txBody>
      </p:sp>
      <p:pic>
        <p:nvPicPr>
          <p:cNvPr id="351" name="Google Shape;35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5384" y="2808121"/>
            <a:ext cx="6648074" cy="35204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3" name="Google Shape;353;p26"/>
          <p:cNvGrpSpPr/>
          <p:nvPr/>
        </p:nvGrpSpPr>
        <p:grpSpPr>
          <a:xfrm>
            <a:off x="6938010" y="4749602"/>
            <a:ext cx="4568190" cy="2108398"/>
            <a:chOff x="6096000" y="4749602"/>
            <a:chExt cx="4568190" cy="2108398"/>
          </a:xfrm>
        </p:grpSpPr>
        <p:sp>
          <p:nvSpPr>
            <p:cNvPr id="354" name="Google Shape;354;p26"/>
            <p:cNvSpPr/>
            <p:nvPr/>
          </p:nvSpPr>
          <p:spPr>
            <a:xfrm>
              <a:off x="6096000" y="5057054"/>
              <a:ext cx="3390014" cy="1800945"/>
            </a:xfrm>
            <a:custGeom>
              <a:avLst/>
              <a:gdLst/>
              <a:ahLst/>
              <a:cxnLst/>
              <a:rect l="l" t="t" r="r" b="b"/>
              <a:pathLst>
                <a:path w="4130936" h="2194560" extrusionOk="0">
                  <a:moveTo>
                    <a:pt x="2065468" y="0"/>
                  </a:moveTo>
                  <a:lnTo>
                    <a:pt x="4130936" y="2194560"/>
                  </a:lnTo>
                  <a:lnTo>
                    <a:pt x="0" y="2194560"/>
                  </a:lnTo>
                  <a:lnTo>
                    <a:pt x="2065468" y="0"/>
                  </a:lnTo>
                  <a:close/>
                </a:path>
              </a:pathLst>
            </a:custGeom>
            <a:solidFill>
              <a:srgbClr val="DE4B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6"/>
            <p:cNvSpPr/>
            <p:nvPr/>
          </p:nvSpPr>
          <p:spPr>
            <a:xfrm>
              <a:off x="6695440" y="4749602"/>
              <a:ext cx="3968750" cy="2108398"/>
            </a:xfrm>
            <a:custGeom>
              <a:avLst/>
              <a:gdLst/>
              <a:ahLst/>
              <a:cxnLst/>
              <a:rect l="l" t="t" r="r" b="b"/>
              <a:pathLst>
                <a:path w="4130936" h="2194560" extrusionOk="0">
                  <a:moveTo>
                    <a:pt x="0" y="2194560"/>
                  </a:moveTo>
                  <a:lnTo>
                    <a:pt x="225015" y="2194560"/>
                  </a:lnTo>
                  <a:lnTo>
                    <a:pt x="2065468" y="239078"/>
                  </a:lnTo>
                  <a:lnTo>
                    <a:pt x="3905922" y="2194560"/>
                  </a:lnTo>
                  <a:lnTo>
                    <a:pt x="4130936" y="2194560"/>
                  </a:lnTo>
                  <a:lnTo>
                    <a:pt x="2065468" y="0"/>
                  </a:lnTo>
                  <a:lnTo>
                    <a:pt x="0" y="219456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C816CF5-CDF3-4CC5-AD7D-A0C3EDDFA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CREATOR</a:t>
            </a:r>
          </a:p>
        </p:txBody>
      </p:sp>
      <p:sp>
        <p:nvSpPr>
          <p:cNvPr id="360" name="Google Shape;360;p27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>
                <a:sym typeface="Arial"/>
              </a:rPr>
              <a:t>完成設定 </a:t>
            </a:r>
            <a:r>
              <a:rPr lang="en-US">
                <a:sym typeface="Arial"/>
              </a:rPr>
              <a:t>Finish</a:t>
            </a:r>
          </a:p>
        </p:txBody>
      </p:sp>
      <p:sp>
        <p:nvSpPr>
          <p:cNvPr id="361" name="Google Shape;361;p27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28</a:t>
            </a:fld>
            <a:endParaRPr lang="en-US"/>
          </a:p>
        </p:txBody>
      </p:sp>
      <p:pic>
        <p:nvPicPr>
          <p:cNvPr id="362" name="Google Shape;36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0675" y="2500746"/>
            <a:ext cx="7580416" cy="4078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77BA623E-B267-492F-872B-7954C13C9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CREATOR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8E5688-595D-4E6B-BDEF-BF0F25CA5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68" name="Google Shape;368;p28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29</a:t>
            </a:fld>
            <a:endParaRPr lang="en-US"/>
          </a:p>
        </p:txBody>
      </p:sp>
      <p:pic>
        <p:nvPicPr>
          <p:cNvPr id="369" name="Google Shape;36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7568" y="1265736"/>
            <a:ext cx="3987800" cy="54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8"/>
          <p:cNvSpPr txBox="1"/>
          <p:nvPr/>
        </p:nvSpPr>
        <p:spPr>
          <a:xfrm>
            <a:off x="6610400" y="1697784"/>
            <a:ext cx="3600400" cy="34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chemeClr val="dk1"/>
                </a:solidFill>
                <a:ea typeface="+mj-ea"/>
                <a:cs typeface="Arial"/>
                <a:sym typeface="Arial"/>
              </a:rPr>
              <a:t>專案配置檔</a:t>
            </a:r>
            <a:endParaRPr sz="1800" b="0" i="0" u="none" strike="noStrike" cap="none" dirty="0">
              <a:solidFill>
                <a:schemeClr val="dk1"/>
              </a:solidFill>
              <a:ea typeface="+mj-ea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ea typeface="+mj-ea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chemeClr val="dk1"/>
                </a:solidFill>
                <a:ea typeface="+mj-ea"/>
                <a:cs typeface="Arial"/>
                <a:sym typeface="Arial"/>
              </a:rPr>
              <a:t>標頭檔放置區</a:t>
            </a:r>
            <a:endParaRPr sz="1800" b="0" i="0" u="none" strike="noStrike" cap="none" dirty="0">
              <a:solidFill>
                <a:schemeClr val="dk1"/>
              </a:solidFill>
              <a:ea typeface="+mj-ea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ea typeface="+mj-ea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chemeClr val="dk1"/>
                </a:solidFill>
                <a:ea typeface="+mj-ea"/>
                <a:cs typeface="Arial"/>
                <a:sym typeface="Arial"/>
              </a:rPr>
              <a:t>程式檔放置區</a:t>
            </a:r>
            <a:endParaRPr sz="1800" b="0" i="0" u="none" strike="noStrike" cap="none" dirty="0">
              <a:solidFill>
                <a:schemeClr val="dk1"/>
              </a:solidFill>
              <a:ea typeface="+mj-ea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ea typeface="+mj-ea"/>
                <a:cs typeface="Arial"/>
                <a:sym typeface="Arial"/>
              </a:rPr>
              <a:t>（</a:t>
            </a:r>
            <a:r>
              <a:rPr lang="en-US" sz="1800" b="0" i="0" u="none" strike="noStrike" cap="none" dirty="0" err="1">
                <a:ea typeface="+mj-ea"/>
                <a:cs typeface="Times New Roman"/>
                <a:sym typeface="Times New Roman"/>
              </a:rPr>
              <a:t>mainwindow.cpp</a:t>
            </a:r>
            <a:r>
              <a:rPr lang="en-US" sz="1800" b="0" i="0" u="none" strike="noStrike" cap="none" dirty="0" err="1">
                <a:ea typeface="+mj-ea"/>
                <a:cs typeface="Arial"/>
                <a:sym typeface="Arial"/>
              </a:rPr>
              <a:t>為</a:t>
            </a:r>
            <a:r>
              <a:rPr lang="en-US" sz="1800" b="0" i="0" u="none" strike="noStrike" cap="none" dirty="0" err="1">
                <a:ea typeface="+mj-ea"/>
                <a:cs typeface="Times New Roman"/>
                <a:sym typeface="Times New Roman"/>
              </a:rPr>
              <a:t>mainwindow.ui</a:t>
            </a:r>
            <a:r>
              <a:rPr lang="en-US" sz="1800" b="0" i="0" u="none" strike="noStrike" cap="none" dirty="0" err="1">
                <a:ea typeface="+mj-ea"/>
                <a:cs typeface="Arial"/>
                <a:sym typeface="Arial"/>
              </a:rPr>
              <a:t>的程式碼實作</a:t>
            </a:r>
            <a:r>
              <a:rPr lang="en-US" sz="1800" b="0" i="0" u="none" strike="noStrike" cap="none" dirty="0">
                <a:ea typeface="+mj-ea"/>
                <a:cs typeface="Arial"/>
                <a:sym typeface="Arial"/>
              </a:rPr>
              <a:t>）</a:t>
            </a:r>
            <a:endParaRPr sz="1800" b="0" i="0" u="none" strike="noStrike" cap="none" dirty="0">
              <a:ea typeface="+mj-ea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ea typeface="+mj-ea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ea typeface="+mj-ea"/>
                <a:cs typeface="Times New Roman"/>
                <a:sym typeface="Times New Roman"/>
              </a:rPr>
              <a:t>UI</a:t>
            </a:r>
            <a:r>
              <a:rPr lang="en-US" sz="1800" b="0" i="0" u="none" strike="noStrike" cap="none" dirty="0" err="1">
                <a:ea typeface="+mj-ea"/>
                <a:cs typeface="Arial"/>
                <a:sym typeface="Arial"/>
              </a:rPr>
              <a:t>設計配置文件（點兩下可以開啟</a:t>
            </a:r>
            <a:r>
              <a:rPr lang="en-US" sz="1800" b="0" i="0" u="none" strike="noStrike" cap="none" dirty="0" err="1">
                <a:ea typeface="+mj-ea"/>
                <a:cs typeface="Times New Roman"/>
                <a:sym typeface="Times New Roman"/>
              </a:rPr>
              <a:t>UI</a:t>
            </a:r>
            <a:r>
              <a:rPr lang="en-US" sz="1800" b="0" i="0" u="none" strike="noStrike" cap="none" dirty="0" err="1">
                <a:ea typeface="+mj-ea"/>
                <a:cs typeface="Arial"/>
                <a:sym typeface="Arial"/>
              </a:rPr>
              <a:t>配置</a:t>
            </a:r>
            <a:r>
              <a:rPr lang="en-US" sz="1800" b="0" i="0" u="none" strike="noStrike" cap="none" dirty="0">
                <a:ea typeface="+mj-ea"/>
                <a:cs typeface="Arial"/>
                <a:sym typeface="Arial"/>
              </a:rPr>
              <a:t>）</a:t>
            </a:r>
            <a:endParaRPr sz="1800" b="0" i="0" u="none" strike="noStrike" cap="none" dirty="0">
              <a:ea typeface="+mj-ea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ea typeface="+mj-ea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ea typeface="+mj-ea"/>
              <a:cs typeface="Arial"/>
              <a:sym typeface="Arial"/>
            </a:endParaRPr>
          </a:p>
        </p:txBody>
      </p:sp>
      <p:cxnSp>
        <p:nvCxnSpPr>
          <p:cNvPr id="371" name="Google Shape;371;p28"/>
          <p:cNvCxnSpPr/>
          <p:nvPr/>
        </p:nvCxnSpPr>
        <p:spPr>
          <a:xfrm rot="10800000">
            <a:off x="4594176" y="1913808"/>
            <a:ext cx="2016224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2" name="Google Shape;372;p28"/>
          <p:cNvCxnSpPr/>
          <p:nvPr/>
        </p:nvCxnSpPr>
        <p:spPr>
          <a:xfrm rot="10800000">
            <a:off x="4645968" y="2190009"/>
            <a:ext cx="1964432" cy="218857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3" name="Google Shape;373;p28"/>
          <p:cNvCxnSpPr/>
          <p:nvPr/>
        </p:nvCxnSpPr>
        <p:spPr>
          <a:xfrm rot="10800000">
            <a:off x="4645968" y="2679131"/>
            <a:ext cx="1964432" cy="319976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4" name="Google Shape;374;p28"/>
          <p:cNvCxnSpPr/>
          <p:nvPr/>
        </p:nvCxnSpPr>
        <p:spPr>
          <a:xfrm rot="10800000">
            <a:off x="5458272" y="3575172"/>
            <a:ext cx="1296144" cy="642893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OUTLINE</a:t>
            </a:r>
          </a:p>
        </p:txBody>
      </p:sp>
      <p:sp>
        <p:nvSpPr>
          <p:cNvPr id="108" name="Google Shape;108;p3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Qt</a:t>
            </a:r>
            <a:r>
              <a:rPr lang="zh-TW" altLang="en-US">
                <a:sym typeface="Arial"/>
              </a:rPr>
              <a:t>簡介</a:t>
            </a:r>
          </a:p>
          <a:p>
            <a:pPr lvl="0"/>
            <a:endParaRPr lang="zh-TW" altLang="en-US">
              <a:sym typeface="Arial"/>
            </a:endParaRPr>
          </a:p>
          <a:p>
            <a:pPr lvl="0"/>
            <a:r>
              <a:rPr lang="zh-TW" altLang="en-US">
                <a:sym typeface="Arial"/>
              </a:rPr>
              <a:t>使用</a:t>
            </a:r>
            <a:r>
              <a:rPr lang="en-US"/>
              <a:t>Qt Creator</a:t>
            </a:r>
            <a:r>
              <a:rPr lang="zh-TW" altLang="en-US">
                <a:sym typeface="Arial"/>
              </a:rPr>
              <a:t>開發</a:t>
            </a:r>
            <a:r>
              <a:rPr lang="en-US"/>
              <a:t>Qt GUI</a:t>
            </a:r>
            <a:r>
              <a:rPr lang="zh-TW" altLang="en-US">
                <a:sym typeface="Arial"/>
              </a:rPr>
              <a:t>程式</a:t>
            </a:r>
          </a:p>
          <a:p>
            <a:pPr lvl="0"/>
            <a:endParaRPr lang="zh-TW" altLang="en-US">
              <a:sym typeface="Arial"/>
            </a:endParaRPr>
          </a:p>
          <a:p>
            <a:pPr lvl="0"/>
            <a:r>
              <a:rPr lang="en-US"/>
              <a:t>Qt Creator</a:t>
            </a:r>
            <a:r>
              <a:rPr lang="en-US">
                <a:sym typeface="Arial"/>
              </a:rPr>
              <a:t> </a:t>
            </a:r>
            <a:r>
              <a:rPr lang="zh-TW" altLang="en-US">
                <a:sym typeface="Arial"/>
              </a:rPr>
              <a:t>跨平台編譯</a:t>
            </a:r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0E3E4AE-D935-4289-A579-15291DB80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CREATOR</a:t>
            </a:r>
          </a:p>
        </p:txBody>
      </p:sp>
      <p:sp>
        <p:nvSpPr>
          <p:cNvPr id="383" name="Google Shape;383;p29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>
                <a:sym typeface="Arial"/>
              </a:rPr>
              <a:t>點兩下</a:t>
            </a:r>
            <a:r>
              <a:rPr lang="en-US">
                <a:sym typeface="Arial"/>
              </a:rPr>
              <a:t>mainwindow.ui</a:t>
            </a:r>
          </a:p>
        </p:txBody>
      </p:sp>
      <p:sp>
        <p:nvSpPr>
          <p:cNvPr id="384" name="Google Shape;384;p29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30</a:t>
            </a:fld>
            <a:endParaRPr lang="en-US"/>
          </a:p>
        </p:txBody>
      </p:sp>
      <p:pic>
        <p:nvPicPr>
          <p:cNvPr id="385" name="Google Shape;38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1200" y="2407922"/>
            <a:ext cx="7606505" cy="4185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FBD24F5-F748-4549-BB08-CE7023494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CREATOR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38C884C-7B67-48F9-86EB-60DCDDD88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94" name="Google Shape;394;p30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31</a:t>
            </a:fld>
            <a:endParaRPr lang="en-US"/>
          </a:p>
        </p:txBody>
      </p:sp>
      <p:grpSp>
        <p:nvGrpSpPr>
          <p:cNvPr id="395" name="Google Shape;395;p30"/>
          <p:cNvGrpSpPr/>
          <p:nvPr/>
        </p:nvGrpSpPr>
        <p:grpSpPr>
          <a:xfrm>
            <a:off x="1737360" y="1859335"/>
            <a:ext cx="7863840" cy="5030593"/>
            <a:chOff x="-84599" y="332656"/>
            <a:chExt cx="9313197" cy="6655641"/>
          </a:xfrm>
        </p:grpSpPr>
        <p:pic>
          <p:nvPicPr>
            <p:cNvPr id="396" name="Google Shape;396;p3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84599" y="332656"/>
              <a:ext cx="9313197" cy="616530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97" name="Google Shape;397;p30"/>
            <p:cNvGrpSpPr/>
            <p:nvPr/>
          </p:nvGrpSpPr>
          <p:grpSpPr>
            <a:xfrm>
              <a:off x="305551" y="332657"/>
              <a:ext cx="8671315" cy="6655640"/>
              <a:chOff x="305551" y="332657"/>
              <a:chExt cx="8671315" cy="6655640"/>
            </a:xfrm>
          </p:grpSpPr>
          <p:sp>
            <p:nvSpPr>
              <p:cNvPr id="398" name="Google Shape;398;p30"/>
              <p:cNvSpPr txBox="1"/>
              <p:nvPr/>
            </p:nvSpPr>
            <p:spPr>
              <a:xfrm>
                <a:off x="305551" y="781041"/>
                <a:ext cx="1368151" cy="55690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800" b="1" i="0" u="none" strike="noStrike" cap="none">
                    <a:solidFill>
                      <a:srgbClr val="FF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元件工</a:t>
                </a:r>
                <a:endParaRPr sz="4800" b="1" i="0" u="none" strike="noStrike" cap="non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800" b="1" i="0" u="none" strike="noStrike" cap="none">
                    <a:solidFill>
                      <a:srgbClr val="FF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具</a:t>
                </a:r>
                <a:endParaRPr sz="4800" b="1" i="0" u="none" strike="noStrike" cap="non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800" b="1" i="0" u="none" strike="noStrike" cap="none">
                    <a:solidFill>
                      <a:srgbClr val="FF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箱</a:t>
                </a:r>
                <a:endParaRPr sz="4800" b="1" i="0" u="none" strike="noStrike" cap="non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99" name="Google Shape;399;p30"/>
              <p:cNvSpPr txBox="1"/>
              <p:nvPr/>
            </p:nvSpPr>
            <p:spPr>
              <a:xfrm>
                <a:off x="2749852" y="1278712"/>
                <a:ext cx="4005654" cy="23091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800" b="1" i="0" u="none" strike="noStrike" cap="none">
                    <a:solidFill>
                      <a:srgbClr val="FF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Window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800" b="1" i="0" u="none" strike="noStrike" cap="none">
                    <a:solidFill>
                      <a:srgbClr val="FF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畫面設計</a:t>
                </a:r>
                <a:endParaRPr sz="4800" b="1" i="0" u="none" strike="noStrike" cap="non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00" name="Google Shape;400;p30"/>
              <p:cNvSpPr txBox="1"/>
              <p:nvPr/>
            </p:nvSpPr>
            <p:spPr>
              <a:xfrm>
                <a:off x="7608715" y="332657"/>
                <a:ext cx="1368151" cy="66556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800" b="1" i="0" u="none" strike="noStrike" cap="none">
                    <a:solidFill>
                      <a:srgbClr val="FF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元件屬性設定</a:t>
                </a:r>
                <a:endParaRPr sz="4800" b="1" i="0" u="none" strike="noStrike" cap="non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8C4AA3E-9DB7-42A8-84AC-73190BAD4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CREATOR</a:t>
            </a:r>
          </a:p>
        </p:txBody>
      </p:sp>
      <p:sp>
        <p:nvSpPr>
          <p:cNvPr id="406" name="Google Shape;406;p31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>
                <a:sym typeface="Arial"/>
              </a:rPr>
              <a:t>拉兩個物件分別是</a:t>
            </a:r>
            <a:r>
              <a:rPr lang="en-US">
                <a:sym typeface="Arial"/>
              </a:rPr>
              <a:t>Push Button</a:t>
            </a:r>
            <a:r>
              <a:rPr lang="zh-TW" altLang="en-US">
                <a:sym typeface="Arial"/>
              </a:rPr>
              <a:t>與</a:t>
            </a:r>
            <a:r>
              <a:rPr lang="en-US">
                <a:sym typeface="Arial"/>
              </a:rPr>
              <a:t>Label</a:t>
            </a:r>
            <a:r>
              <a:rPr lang="zh-TW" altLang="en-US">
                <a:sym typeface="Arial"/>
              </a:rPr>
              <a:t>於</a:t>
            </a:r>
            <a:r>
              <a:rPr lang="en-US">
                <a:sym typeface="Arial"/>
              </a:rPr>
              <a:t>Window</a:t>
            </a:r>
            <a:r>
              <a:rPr lang="zh-TW" altLang="en-US">
                <a:sym typeface="Arial"/>
              </a:rPr>
              <a:t>畫面上</a:t>
            </a:r>
          </a:p>
        </p:txBody>
      </p:sp>
      <p:sp>
        <p:nvSpPr>
          <p:cNvPr id="407" name="Google Shape;407;p31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32</a:t>
            </a:fld>
            <a:endParaRPr lang="en-US"/>
          </a:p>
        </p:txBody>
      </p:sp>
      <p:pic>
        <p:nvPicPr>
          <p:cNvPr id="408" name="Google Shape;40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8239" y="2733841"/>
            <a:ext cx="4673136" cy="3594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4038BAC-CBEA-43F3-A2CB-86DED4354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CREATOR</a:t>
            </a:r>
          </a:p>
        </p:txBody>
      </p:sp>
      <p:sp>
        <p:nvSpPr>
          <p:cNvPr id="417" name="Google Shape;417;p3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>
                <a:sym typeface="Arial"/>
              </a:rPr>
              <a:t>將</a:t>
            </a:r>
            <a:r>
              <a:rPr lang="en-US">
                <a:sym typeface="Arial"/>
              </a:rPr>
              <a:t>Label</a:t>
            </a:r>
            <a:r>
              <a:rPr lang="zh-TW" altLang="en-US">
                <a:sym typeface="Arial"/>
              </a:rPr>
              <a:t>命名成</a:t>
            </a:r>
            <a:r>
              <a:rPr lang="en-US">
                <a:sym typeface="Arial"/>
              </a:rPr>
              <a:t>MyLabel</a:t>
            </a:r>
          </a:p>
        </p:txBody>
      </p:sp>
      <p:sp>
        <p:nvSpPr>
          <p:cNvPr id="418" name="Google Shape;418;p32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33</a:t>
            </a:fld>
            <a:endParaRPr lang="en-US"/>
          </a:p>
        </p:txBody>
      </p:sp>
      <p:pic>
        <p:nvPicPr>
          <p:cNvPr id="419" name="Google Shape;41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9450" y="2326162"/>
            <a:ext cx="8293100" cy="4212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0" name="Google Shape;420;p32"/>
          <p:cNvCxnSpPr/>
          <p:nvPr/>
        </p:nvCxnSpPr>
        <p:spPr>
          <a:xfrm>
            <a:off x="5015880" y="3212976"/>
            <a:ext cx="4392488" cy="288032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4B394E3-EA4F-4645-BD32-307FAC031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CREATOR</a:t>
            </a:r>
          </a:p>
        </p:txBody>
      </p:sp>
      <p:sp>
        <p:nvSpPr>
          <p:cNvPr id="429" name="Google Shape;429;p33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>
                <a:sym typeface="Arial"/>
              </a:rPr>
              <a:t>將</a:t>
            </a:r>
            <a:r>
              <a:rPr lang="en-US">
                <a:sym typeface="Arial"/>
              </a:rPr>
              <a:t>Push Button</a:t>
            </a:r>
            <a:r>
              <a:rPr lang="zh-TW" altLang="en-US">
                <a:sym typeface="Arial"/>
              </a:rPr>
              <a:t>命名成</a:t>
            </a:r>
            <a:r>
              <a:rPr lang="en-US">
                <a:sym typeface="Arial"/>
              </a:rPr>
              <a:t>MyButton1</a:t>
            </a:r>
          </a:p>
        </p:txBody>
      </p:sp>
      <p:sp>
        <p:nvSpPr>
          <p:cNvPr id="430" name="Google Shape;430;p33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34</a:t>
            </a:fld>
            <a:endParaRPr lang="en-US"/>
          </a:p>
        </p:txBody>
      </p:sp>
      <p:pic>
        <p:nvPicPr>
          <p:cNvPr id="431" name="Google Shape;43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0900" y="2641600"/>
            <a:ext cx="8089900" cy="314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2" name="Google Shape;432;p33"/>
          <p:cNvCxnSpPr/>
          <p:nvPr/>
        </p:nvCxnSpPr>
        <p:spPr>
          <a:xfrm>
            <a:off x="3791744" y="3717032"/>
            <a:ext cx="5328592" cy="1728192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2F0558E-90E1-4F37-9FAB-4E19AAF7F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CREATOR</a:t>
            </a:r>
          </a:p>
        </p:txBody>
      </p:sp>
      <p:sp>
        <p:nvSpPr>
          <p:cNvPr id="441" name="Google Shape;441;p34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>
                <a:sym typeface="Arial"/>
              </a:rPr>
              <a:t>在</a:t>
            </a:r>
            <a:r>
              <a:rPr lang="en-US">
                <a:sym typeface="Arial"/>
              </a:rPr>
              <a:t>Push Button</a:t>
            </a:r>
            <a:r>
              <a:rPr lang="zh-TW" altLang="en-US">
                <a:sym typeface="Arial"/>
              </a:rPr>
              <a:t>上點兩下標題改成”</a:t>
            </a:r>
            <a:r>
              <a:rPr lang="en-US">
                <a:sym typeface="Arial"/>
              </a:rPr>
              <a:t>Touch Me!”</a:t>
            </a:r>
          </a:p>
        </p:txBody>
      </p:sp>
      <p:sp>
        <p:nvSpPr>
          <p:cNvPr id="442" name="Google Shape;442;p34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35</a:t>
            </a:fld>
            <a:endParaRPr lang="en-US"/>
          </a:p>
        </p:txBody>
      </p:sp>
      <p:pic>
        <p:nvPicPr>
          <p:cNvPr id="443" name="Google Shape;443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4450" y="3352800"/>
            <a:ext cx="2095500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AA7F5B2-0855-4B2B-8338-952961D80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CREATOR</a:t>
            </a:r>
          </a:p>
        </p:txBody>
      </p:sp>
      <p:sp>
        <p:nvSpPr>
          <p:cNvPr id="452" name="Google Shape;452;p35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>
                <a:sym typeface="Arial"/>
              </a:rPr>
              <a:t>點擊</a:t>
            </a:r>
            <a:r>
              <a:rPr lang="en-US">
                <a:sym typeface="Arial"/>
              </a:rPr>
              <a:t>Push Button</a:t>
            </a:r>
            <a:r>
              <a:rPr lang="zh-TW" altLang="en-US">
                <a:sym typeface="Arial"/>
              </a:rPr>
              <a:t>右鍵選擇 </a:t>
            </a:r>
            <a:r>
              <a:rPr lang="en-US">
                <a:sym typeface="Arial"/>
              </a:rPr>
              <a:t>Go to slot… </a:t>
            </a:r>
            <a:r>
              <a:rPr lang="zh-TW" altLang="en-US">
                <a:sym typeface="Arial"/>
              </a:rPr>
              <a:t>來建立對應的訊號槽</a:t>
            </a:r>
          </a:p>
        </p:txBody>
      </p:sp>
      <p:sp>
        <p:nvSpPr>
          <p:cNvPr id="453" name="Google Shape;453;p3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36</a:t>
            </a:fld>
            <a:endParaRPr lang="en-US"/>
          </a:p>
        </p:txBody>
      </p:sp>
      <p:pic>
        <p:nvPicPr>
          <p:cNvPr id="454" name="Google Shape;454;p35"/>
          <p:cNvPicPr preferRelativeResize="0"/>
          <p:nvPr/>
        </p:nvPicPr>
        <p:blipFill rotWithShape="1">
          <a:blip r:embed="rId3">
            <a:alphaModFix/>
          </a:blip>
          <a:srcRect l="42125" t="3381" r="26374" b="34879"/>
          <a:stretch/>
        </p:blipFill>
        <p:spPr>
          <a:xfrm>
            <a:off x="3383388" y="2409572"/>
            <a:ext cx="3581400" cy="4387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416324F-CFE7-41D9-8D14-58E42BAE3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CREATOR</a:t>
            </a:r>
          </a:p>
        </p:txBody>
      </p:sp>
      <p:sp>
        <p:nvSpPr>
          <p:cNvPr id="463" name="Google Shape;463;p36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>
                <a:sym typeface="Arial"/>
              </a:rPr>
              <a:t>選擇</a:t>
            </a:r>
            <a:r>
              <a:rPr lang="en-US" altLang="zh-TW">
                <a:sym typeface="Arial"/>
              </a:rPr>
              <a:t>clicked()</a:t>
            </a:r>
            <a:r>
              <a:rPr lang="zh-TW" altLang="en-US">
                <a:sym typeface="Arial"/>
              </a:rPr>
              <a:t>建立點擊此按鈕後會觸發的訊號槽</a:t>
            </a:r>
          </a:p>
          <a:p>
            <a:pPr lvl="0"/>
            <a:endParaRPr lang="zh-TW" altLang="en-US">
              <a:sym typeface="Arial"/>
            </a:endParaRPr>
          </a:p>
        </p:txBody>
      </p:sp>
      <p:sp>
        <p:nvSpPr>
          <p:cNvPr id="464" name="Google Shape;464;p36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37</a:t>
            </a:fld>
            <a:endParaRPr lang="en-US"/>
          </a:p>
        </p:txBody>
      </p:sp>
      <p:pic>
        <p:nvPicPr>
          <p:cNvPr id="465" name="Google Shape;465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4421" y="2578100"/>
            <a:ext cx="8383979" cy="3015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C409868-9208-4C54-9457-E9C2080DE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CREATOR</a:t>
            </a:r>
          </a:p>
        </p:txBody>
      </p:sp>
      <p:sp>
        <p:nvSpPr>
          <p:cNvPr id="474" name="Google Shape;474;p37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>
                <a:sym typeface="Arial"/>
              </a:rPr>
              <a:t>IDE</a:t>
            </a:r>
            <a:r>
              <a:rPr lang="zh-TW" altLang="en-US">
                <a:sym typeface="Arial"/>
              </a:rPr>
              <a:t>會幫我們再</a:t>
            </a:r>
            <a:r>
              <a:rPr lang="en-US" altLang="zh-TW">
                <a:sym typeface="Arial"/>
              </a:rPr>
              <a:t>mainwindow.h</a:t>
            </a:r>
            <a:r>
              <a:rPr lang="zh-TW" altLang="en-US">
                <a:sym typeface="Arial"/>
              </a:rPr>
              <a:t>和</a:t>
            </a:r>
            <a:r>
              <a:rPr lang="en-US" altLang="zh-TW">
                <a:sym typeface="Arial"/>
              </a:rPr>
              <a:t>mainwindow.cpp</a:t>
            </a:r>
            <a:r>
              <a:rPr lang="zh-TW" altLang="en-US">
                <a:sym typeface="Arial"/>
              </a:rPr>
              <a:t>中建立對應的程式碼如下圖</a:t>
            </a:r>
          </a:p>
        </p:txBody>
      </p:sp>
      <p:sp>
        <p:nvSpPr>
          <p:cNvPr id="475" name="Google Shape;475;p37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38</a:t>
            </a:fld>
            <a:endParaRPr lang="en-US"/>
          </a:p>
        </p:txBody>
      </p:sp>
      <p:sp>
        <p:nvSpPr>
          <p:cNvPr id="478" name="Google Shape;478;p37"/>
          <p:cNvSpPr txBox="1"/>
          <p:nvPr/>
        </p:nvSpPr>
        <p:spPr>
          <a:xfrm>
            <a:off x="2594488" y="2727831"/>
            <a:ext cx="280047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mainwindow.h</a:t>
            </a:r>
            <a:endParaRPr sz="3200" b="1" i="0" u="none" strike="noStrike" cap="non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9" name="Google Shape;479;p37"/>
          <p:cNvSpPr txBox="1"/>
          <p:nvPr/>
        </p:nvSpPr>
        <p:spPr>
          <a:xfrm>
            <a:off x="6916853" y="2984544"/>
            <a:ext cx="326713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mainwindow.cpp</a:t>
            </a:r>
            <a:endParaRPr sz="3200" b="1" i="0" u="none" strike="noStrike" cap="non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E2605185-CDA1-44C5-B44A-2527F5B635B6}"/>
              </a:ext>
            </a:extLst>
          </p:cNvPr>
          <p:cNvGrpSpPr/>
          <p:nvPr/>
        </p:nvGrpSpPr>
        <p:grpSpPr>
          <a:xfrm>
            <a:off x="1771997" y="2775633"/>
            <a:ext cx="4319529" cy="4091040"/>
            <a:chOff x="2045269" y="2300882"/>
            <a:chExt cx="4319529" cy="4091040"/>
          </a:xfrm>
        </p:grpSpPr>
        <p:pic>
          <p:nvPicPr>
            <p:cNvPr id="476" name="Google Shape;476;p3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045269" y="2300882"/>
              <a:ext cx="4319529" cy="40910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0" name="Google Shape;480;p37"/>
            <p:cNvSpPr/>
            <p:nvPr/>
          </p:nvSpPr>
          <p:spPr>
            <a:xfrm>
              <a:off x="2480471" y="5036139"/>
              <a:ext cx="3116405" cy="463058"/>
            </a:xfrm>
            <a:prstGeom prst="rect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37"/>
            <p:cNvSpPr/>
            <p:nvPr/>
          </p:nvSpPr>
          <p:spPr>
            <a:xfrm>
              <a:off x="4549850" y="4132991"/>
              <a:ext cx="800135" cy="865201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98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0B80A413-CE1E-4E1D-A874-82E5845AAAEF}"/>
              </a:ext>
            </a:extLst>
          </p:cNvPr>
          <p:cNvGrpSpPr/>
          <p:nvPr/>
        </p:nvGrpSpPr>
        <p:grpSpPr>
          <a:xfrm>
            <a:off x="6474649" y="3070086"/>
            <a:ext cx="4092459" cy="3316303"/>
            <a:chOff x="6235231" y="2887025"/>
            <a:chExt cx="4092459" cy="3316303"/>
          </a:xfrm>
        </p:grpSpPr>
        <p:pic>
          <p:nvPicPr>
            <p:cNvPr id="477" name="Google Shape;477;p3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235231" y="2887025"/>
              <a:ext cx="4092459" cy="33163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1" name="Google Shape;481;p37"/>
            <p:cNvSpPr/>
            <p:nvPr/>
          </p:nvSpPr>
          <p:spPr>
            <a:xfrm>
              <a:off x="6670433" y="5353372"/>
              <a:ext cx="3513552" cy="849956"/>
            </a:xfrm>
            <a:prstGeom prst="rect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37"/>
            <p:cNvSpPr/>
            <p:nvPr/>
          </p:nvSpPr>
          <p:spPr>
            <a:xfrm>
              <a:off x="9384730" y="4388553"/>
              <a:ext cx="800135" cy="865201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98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AC33A30-75CE-4DE3-874A-2F25F36DD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CREATOR</a:t>
            </a:r>
          </a:p>
        </p:txBody>
      </p:sp>
      <p:sp>
        <p:nvSpPr>
          <p:cNvPr id="489" name="Google Shape;489;p38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>
                <a:sym typeface="Arial"/>
              </a:rPr>
              <a:t>我們可以於</a:t>
            </a:r>
            <a:r>
              <a:rPr lang="en-US" altLang="zh-TW">
                <a:sym typeface="Arial"/>
              </a:rPr>
              <a:t>mainwindow.cpp</a:t>
            </a:r>
            <a:r>
              <a:rPr lang="zh-TW" altLang="en-US">
                <a:sym typeface="Arial"/>
              </a:rPr>
              <a:t>中剛剛建立的訊號觸發的</a:t>
            </a:r>
            <a:r>
              <a:rPr lang="en-US" altLang="zh-TW">
                <a:sym typeface="Arial"/>
              </a:rPr>
              <a:t>function</a:t>
            </a:r>
            <a:r>
              <a:rPr lang="zh-TW" altLang="en-US">
                <a:sym typeface="Arial"/>
              </a:rPr>
              <a:t>中撰寫按下按鈕後要執行的程式動作</a:t>
            </a:r>
          </a:p>
        </p:txBody>
      </p:sp>
      <p:sp>
        <p:nvSpPr>
          <p:cNvPr id="490" name="Google Shape;490;p38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39</a:t>
            </a:fld>
            <a:endParaRPr lang="en-US"/>
          </a:p>
        </p:txBody>
      </p:sp>
      <p:pic>
        <p:nvPicPr>
          <p:cNvPr id="491" name="Google Shape;491;p38"/>
          <p:cNvPicPr preferRelativeResize="0"/>
          <p:nvPr/>
        </p:nvPicPr>
        <p:blipFill rotWithShape="1">
          <a:blip r:embed="rId3">
            <a:alphaModFix/>
          </a:blip>
          <a:srcRect t="73838" r="4463"/>
          <a:stretch/>
        </p:blipFill>
        <p:spPr>
          <a:xfrm>
            <a:off x="1886198" y="3650370"/>
            <a:ext cx="8075240" cy="1791938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38"/>
          <p:cNvSpPr txBox="1"/>
          <p:nvPr/>
        </p:nvSpPr>
        <p:spPr>
          <a:xfrm>
            <a:off x="4349996" y="2908685"/>
            <a:ext cx="3266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mainwindow.cpp</a:t>
            </a:r>
            <a:endParaRPr sz="2800" b="1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38"/>
          <p:cNvSpPr txBox="1"/>
          <p:nvPr/>
        </p:nvSpPr>
        <p:spPr>
          <a:xfrm>
            <a:off x="3229670" y="4752919"/>
            <a:ext cx="475252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在這裡寫程式</a:t>
            </a:r>
            <a:endParaRPr sz="2000" b="1" i="0" u="none" strike="noStrike" cap="non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QT</a:t>
            </a:r>
            <a:r>
              <a:rPr lang="zh-TW" altLang="en-US"/>
              <a:t>簡介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CDF6797-2C78-419D-A949-2A800F707F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CF95AFA-8741-4C5E-AD74-48DDC9072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CREATOR</a:t>
            </a:r>
          </a:p>
        </p:txBody>
      </p:sp>
      <p:sp>
        <p:nvSpPr>
          <p:cNvPr id="502" name="Google Shape;502;p39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>
                <a:sym typeface="Arial"/>
              </a:rPr>
              <a:t>範例是撰寫一個按下按鈕時會更改</a:t>
            </a:r>
            <a:r>
              <a:rPr lang="en-US">
                <a:sym typeface="Arial"/>
              </a:rPr>
              <a:t>Label</a:t>
            </a:r>
            <a:r>
              <a:rPr lang="zh-TW" altLang="en-US">
                <a:sym typeface="Arial"/>
              </a:rPr>
              <a:t>上的文字，按一下顯示”</a:t>
            </a:r>
            <a:r>
              <a:rPr lang="en-US">
                <a:sym typeface="Arial"/>
              </a:rPr>
              <a:t>Hello Qt Creator!!” </a:t>
            </a:r>
            <a:r>
              <a:rPr lang="zh-TW" altLang="en-US">
                <a:sym typeface="Arial"/>
              </a:rPr>
              <a:t>按第二下顯示 “</a:t>
            </a:r>
            <a:r>
              <a:rPr lang="en-US">
                <a:sym typeface="Arial"/>
              </a:rPr>
              <a:t>This is an apple”，</a:t>
            </a:r>
            <a:r>
              <a:rPr lang="zh-TW" altLang="en-US">
                <a:sym typeface="Arial"/>
              </a:rPr>
              <a:t>第三下回到第一下時候的狀態（循環） ＊程式碼於下頁說明</a:t>
            </a:r>
          </a:p>
          <a:p>
            <a:pPr lvl="0"/>
            <a:endParaRPr lang="zh-TW" altLang="en-US">
              <a:sym typeface="Arial"/>
            </a:endParaRPr>
          </a:p>
        </p:txBody>
      </p:sp>
      <p:sp>
        <p:nvSpPr>
          <p:cNvPr id="503" name="Google Shape;503;p39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40</a:t>
            </a:fld>
            <a:endParaRPr lang="en-US"/>
          </a:p>
        </p:txBody>
      </p:sp>
      <p:pic>
        <p:nvPicPr>
          <p:cNvPr id="504" name="Google Shape;504;p39"/>
          <p:cNvPicPr preferRelativeResize="0"/>
          <p:nvPr/>
        </p:nvPicPr>
        <p:blipFill rotWithShape="1">
          <a:blip r:embed="rId3">
            <a:alphaModFix/>
          </a:blip>
          <a:srcRect b="4051"/>
          <a:stretch/>
        </p:blipFill>
        <p:spPr>
          <a:xfrm>
            <a:off x="2567031" y="3111931"/>
            <a:ext cx="7057937" cy="361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CCEE55EC-FF79-4DD2-97EF-5023256E0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CREATOR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3B7171-1E29-4AFD-8619-6E29534BA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10" name="Google Shape;510;p40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41</a:t>
            </a:fld>
            <a:endParaRPr lang="en-US"/>
          </a:p>
        </p:txBody>
      </p:sp>
      <p:pic>
        <p:nvPicPr>
          <p:cNvPr id="511" name="Google Shape;511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5029" y="1781299"/>
            <a:ext cx="8377052" cy="4558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C6FF4BB-A249-49B1-BE0B-C772AC3C4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CREATOR</a:t>
            </a:r>
          </a:p>
        </p:txBody>
      </p:sp>
      <p:sp>
        <p:nvSpPr>
          <p:cNvPr id="520" name="Google Shape;520;p41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>
                <a:sym typeface="Arial"/>
              </a:rPr>
              <a:t>編譯（於左下角），點選編譯＆執行程式按鈕</a:t>
            </a:r>
          </a:p>
        </p:txBody>
      </p:sp>
      <p:sp>
        <p:nvSpPr>
          <p:cNvPr id="521" name="Google Shape;521;p41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42</a:t>
            </a:fld>
            <a:endParaRPr lang="en-US"/>
          </a:p>
        </p:txBody>
      </p:sp>
      <p:pic>
        <p:nvPicPr>
          <p:cNvPr id="522" name="Google Shape;522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7400" y="2417286"/>
            <a:ext cx="3898900" cy="3622978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1"/>
          <p:cNvSpPr txBox="1"/>
          <p:nvPr/>
        </p:nvSpPr>
        <p:spPr>
          <a:xfrm>
            <a:off x="6516898" y="2829902"/>
            <a:ext cx="3322712" cy="264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改為Release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編譯＆執行程式（會自動編譯＆執行</a:t>
            </a:r>
            <a:r>
              <a:rPr lang="en-US" sz="1800" b="0" i="0" u="none" strike="noStrike" cap="none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）</a:t>
            </a:r>
            <a:endParaRPr sz="1800" b="0" i="0" u="none" strike="noStrike" cap="none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Debug執行用（一般不使用此按鈕</a:t>
            </a:r>
            <a:r>
              <a:rPr lang="en-US" sz="1800" b="0" i="0" u="none" strike="noStrike" cap="none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）</a:t>
            </a:r>
            <a:endParaRPr sz="1800" b="0" i="0" u="none" strike="noStrike" cap="none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重新編譯（不自動執行</a:t>
            </a:r>
            <a:r>
              <a:rPr lang="en-US" sz="1800" b="0" i="0" u="none" strike="noStrike" cap="none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）</a:t>
            </a:r>
            <a:endParaRPr sz="1800" b="0" i="0" u="none" strike="noStrike" cap="none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24" name="Google Shape;524;p41"/>
          <p:cNvCxnSpPr/>
          <p:nvPr/>
        </p:nvCxnSpPr>
        <p:spPr>
          <a:xfrm flipH="1">
            <a:off x="2819400" y="2996952"/>
            <a:ext cx="3697498" cy="96226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25" name="Google Shape;525;p41"/>
          <p:cNvCxnSpPr/>
          <p:nvPr/>
        </p:nvCxnSpPr>
        <p:spPr>
          <a:xfrm flipH="1">
            <a:off x="2692767" y="3717033"/>
            <a:ext cx="3824132" cy="1093083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26" name="Google Shape;526;p41"/>
          <p:cNvCxnSpPr/>
          <p:nvPr/>
        </p:nvCxnSpPr>
        <p:spPr>
          <a:xfrm flipH="1">
            <a:off x="2692767" y="4581128"/>
            <a:ext cx="3824132" cy="67783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27" name="Google Shape;527;p41"/>
          <p:cNvCxnSpPr/>
          <p:nvPr/>
        </p:nvCxnSpPr>
        <p:spPr>
          <a:xfrm flipH="1">
            <a:off x="2692767" y="5260053"/>
            <a:ext cx="3824132" cy="437193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A4D2E13-F0B3-4F45-87FA-1432BDBBA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 CREATOR</a:t>
            </a:r>
          </a:p>
        </p:txBody>
      </p:sp>
      <p:sp>
        <p:nvSpPr>
          <p:cNvPr id="536" name="Google Shape;536;p4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>
                <a:sym typeface="Arial"/>
              </a:rPr>
              <a:t>執行結果</a:t>
            </a:r>
          </a:p>
          <a:p>
            <a:pPr lvl="0"/>
            <a:endParaRPr lang="zh-TW" altLang="en-US">
              <a:sym typeface="Arial"/>
            </a:endParaRPr>
          </a:p>
        </p:txBody>
      </p:sp>
      <p:sp>
        <p:nvSpPr>
          <p:cNvPr id="537" name="Google Shape;537;p42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43</a:t>
            </a:fld>
            <a:endParaRPr lang="en-US"/>
          </a:p>
        </p:txBody>
      </p:sp>
      <p:pic>
        <p:nvPicPr>
          <p:cNvPr id="538" name="Google Shape;538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5351" y="2720945"/>
            <a:ext cx="4209862" cy="3399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82364" y="2720945"/>
            <a:ext cx="4136189" cy="3399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QT CREATOR </a:t>
            </a:r>
            <a:r>
              <a:rPr lang="zh-TW" altLang="en-US">
                <a:sym typeface="Arial"/>
              </a:rPr>
              <a:t>跨平台開發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8352731-F08F-4FFC-BFAE-BAD86D335B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QT CREATOR </a:t>
            </a:r>
            <a:r>
              <a:rPr lang="zh-TW" altLang="en-US">
                <a:sym typeface="Arial"/>
              </a:rPr>
              <a:t>跨平台開發</a:t>
            </a:r>
          </a:p>
        </p:txBody>
      </p:sp>
      <p:sp>
        <p:nvSpPr>
          <p:cNvPr id="556" name="Google Shape;556;p44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>
                <a:sym typeface="Arial"/>
              </a:rPr>
              <a:t>步驟</a:t>
            </a:r>
            <a:r>
              <a:rPr lang="en-US" altLang="zh-TW">
                <a:sym typeface="Arial"/>
              </a:rPr>
              <a:t>1:</a:t>
            </a:r>
            <a:r>
              <a:rPr lang="zh-TW" altLang="en-US">
                <a:sym typeface="Arial"/>
              </a:rPr>
              <a:t>將</a:t>
            </a:r>
            <a:r>
              <a:rPr lang="en-US">
                <a:sym typeface="Arial"/>
              </a:rPr>
              <a:t>Qt Creator</a:t>
            </a:r>
            <a:r>
              <a:rPr lang="zh-TW" altLang="en-US">
                <a:sym typeface="Arial"/>
              </a:rPr>
              <a:t>專案整個目錄傳送到</a:t>
            </a:r>
            <a:r>
              <a:rPr lang="en-US">
                <a:sym typeface="Arial"/>
              </a:rPr>
              <a:t>TX2</a:t>
            </a:r>
            <a:r>
              <a:rPr lang="zh-TW" altLang="en-US">
                <a:sym typeface="Arial"/>
              </a:rPr>
              <a:t>上。</a:t>
            </a:r>
          </a:p>
          <a:p>
            <a:pPr lvl="0"/>
            <a:r>
              <a:rPr lang="zh-TW" altLang="en-US">
                <a:sym typeface="Arial"/>
              </a:rPr>
              <a:t>此範例的目錄為</a:t>
            </a:r>
            <a:r>
              <a:rPr lang="en-US">
                <a:sym typeface="Arial"/>
              </a:rPr>
              <a:t>x86_untitled</a:t>
            </a:r>
          </a:p>
          <a:p>
            <a:pPr lvl="1"/>
            <a:endParaRPr lang="en-US">
              <a:sym typeface="Arial"/>
            </a:endParaRPr>
          </a:p>
          <a:p>
            <a:pPr lvl="0"/>
            <a:endParaRPr lang="en-US">
              <a:sym typeface="Arial"/>
            </a:endParaRPr>
          </a:p>
        </p:txBody>
      </p:sp>
      <p:sp>
        <p:nvSpPr>
          <p:cNvPr id="557" name="Google Shape;557;p44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45</a:t>
            </a:fld>
            <a:endParaRPr lang="en-US"/>
          </a:p>
        </p:txBody>
      </p:sp>
      <p:grpSp>
        <p:nvGrpSpPr>
          <p:cNvPr id="558" name="Google Shape;558;p44"/>
          <p:cNvGrpSpPr/>
          <p:nvPr/>
        </p:nvGrpSpPr>
        <p:grpSpPr>
          <a:xfrm>
            <a:off x="2212767" y="3047964"/>
            <a:ext cx="8201891" cy="2763874"/>
            <a:chOff x="914400" y="3470018"/>
            <a:chExt cx="7331720" cy="2250811"/>
          </a:xfrm>
        </p:grpSpPr>
        <p:pic>
          <p:nvPicPr>
            <p:cNvPr id="559" name="Google Shape;559;p4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14400" y="3505200"/>
              <a:ext cx="7331720" cy="22156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0" name="Google Shape;560;p44"/>
            <p:cNvSpPr/>
            <p:nvPr/>
          </p:nvSpPr>
          <p:spPr>
            <a:xfrm>
              <a:off x="5638800" y="3962400"/>
              <a:ext cx="1295400" cy="3048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61" name="Google Shape;561;p44"/>
            <p:cNvCxnSpPr/>
            <p:nvPr/>
          </p:nvCxnSpPr>
          <p:spPr>
            <a:xfrm rot="10800000" flipH="1">
              <a:off x="6172199" y="4366898"/>
              <a:ext cx="990600" cy="137159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62" name="Google Shape;562;p44"/>
            <p:cNvSpPr/>
            <p:nvPr/>
          </p:nvSpPr>
          <p:spPr>
            <a:xfrm>
              <a:off x="4842916" y="4460614"/>
              <a:ext cx="1329283" cy="3048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44"/>
            <p:cNvSpPr txBox="1"/>
            <p:nvPr/>
          </p:nvSpPr>
          <p:spPr>
            <a:xfrm>
              <a:off x="7113039" y="4113653"/>
              <a:ext cx="10667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TX2的IP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64" name="Google Shape;564;p44"/>
            <p:cNvCxnSpPr/>
            <p:nvPr/>
          </p:nvCxnSpPr>
          <p:spPr>
            <a:xfrm rot="10800000" flipH="1">
              <a:off x="6461760" y="3824087"/>
              <a:ext cx="472440" cy="135282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65" name="Google Shape;565;p44"/>
            <p:cNvSpPr txBox="1"/>
            <p:nvPr/>
          </p:nvSpPr>
          <p:spPr>
            <a:xfrm>
              <a:off x="6711297" y="3470018"/>
              <a:ext cx="1219200" cy="365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專案目錄</a:t>
              </a:r>
              <a:endParaRPr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QT CREATOR </a:t>
            </a:r>
            <a:r>
              <a:rPr lang="zh-TW" altLang="en-US">
                <a:sym typeface="Arial"/>
              </a:rPr>
              <a:t>跨平台開發</a:t>
            </a:r>
          </a:p>
        </p:txBody>
      </p:sp>
      <p:sp>
        <p:nvSpPr>
          <p:cNvPr id="573" name="Google Shape;573;p45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>
                <a:sym typeface="Arial"/>
              </a:rPr>
              <a:t>步驟</a:t>
            </a:r>
            <a:r>
              <a:rPr lang="en-US" altLang="zh-TW">
                <a:sym typeface="Arial"/>
              </a:rPr>
              <a:t>2:</a:t>
            </a:r>
            <a:r>
              <a:rPr lang="zh-TW" altLang="en-US">
                <a:sym typeface="Arial"/>
              </a:rPr>
              <a:t>遠端連線到</a:t>
            </a:r>
            <a:r>
              <a:rPr lang="en-US" altLang="zh-TW">
                <a:sym typeface="Arial"/>
              </a:rPr>
              <a:t>TX2</a:t>
            </a:r>
            <a:r>
              <a:rPr lang="zh-TW" altLang="en-US">
                <a:sym typeface="Arial"/>
              </a:rPr>
              <a:t>上，使用</a:t>
            </a:r>
            <a:r>
              <a:rPr lang="en-US" altLang="zh-TW">
                <a:sym typeface="Arial"/>
              </a:rPr>
              <a:t>ls</a:t>
            </a:r>
            <a:r>
              <a:rPr lang="zh-TW" altLang="en-US">
                <a:sym typeface="Arial"/>
              </a:rPr>
              <a:t>指令，確認檔案是否傳輸成功，切換目錄到專案目錄下</a:t>
            </a:r>
            <a:r>
              <a:rPr lang="en-US" altLang="zh-TW">
                <a:sym typeface="Arial"/>
              </a:rPr>
              <a:t>(</a:t>
            </a:r>
            <a:r>
              <a:rPr lang="zh-TW" altLang="en-US">
                <a:sym typeface="Arial"/>
              </a:rPr>
              <a:t>此範例為</a:t>
            </a:r>
            <a:r>
              <a:rPr lang="en-US" altLang="zh-TW">
                <a:sym typeface="Arial"/>
              </a:rPr>
              <a:t>x86_untitled)</a:t>
            </a:r>
            <a:r>
              <a:rPr lang="zh-TW" altLang="en-US">
                <a:sym typeface="Arial"/>
              </a:rPr>
              <a:t>。</a:t>
            </a:r>
          </a:p>
          <a:p>
            <a:pPr lvl="0"/>
            <a:endParaRPr lang="zh-TW" altLang="en-US">
              <a:sym typeface="Arial"/>
            </a:endParaRPr>
          </a:p>
        </p:txBody>
      </p:sp>
      <p:sp>
        <p:nvSpPr>
          <p:cNvPr id="574" name="Google Shape;574;p4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46</a:t>
            </a:fld>
            <a:endParaRPr lang="en-US"/>
          </a:p>
        </p:txBody>
      </p:sp>
      <p:pic>
        <p:nvPicPr>
          <p:cNvPr id="575" name="Google Shape;575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5005" y="2981102"/>
            <a:ext cx="4838700" cy="37913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6" name="Google Shape;576;p45"/>
          <p:cNvGrpSpPr/>
          <p:nvPr/>
        </p:nvGrpSpPr>
        <p:grpSpPr>
          <a:xfrm>
            <a:off x="3578183" y="4769395"/>
            <a:ext cx="1295400" cy="1880485"/>
            <a:chOff x="3810000" y="4596515"/>
            <a:chExt cx="1295400" cy="1880485"/>
          </a:xfrm>
        </p:grpSpPr>
        <p:sp>
          <p:nvSpPr>
            <p:cNvPr id="577" name="Google Shape;577;p45"/>
            <p:cNvSpPr/>
            <p:nvPr/>
          </p:nvSpPr>
          <p:spPr>
            <a:xfrm>
              <a:off x="3810000" y="4596515"/>
              <a:ext cx="304800" cy="280285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45"/>
            <p:cNvSpPr/>
            <p:nvPr/>
          </p:nvSpPr>
          <p:spPr>
            <a:xfrm>
              <a:off x="3810000" y="6278562"/>
              <a:ext cx="1295400" cy="198438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QT CREATOR </a:t>
            </a:r>
            <a:r>
              <a:rPr lang="zh-TW" altLang="en-US">
                <a:sym typeface="Arial"/>
              </a:rPr>
              <a:t>跨平台編譯</a:t>
            </a:r>
          </a:p>
        </p:txBody>
      </p:sp>
      <p:sp>
        <p:nvSpPr>
          <p:cNvPr id="588" name="Google Shape;588;p46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>
                <a:sym typeface="Arial"/>
              </a:rPr>
              <a:t>步驟</a:t>
            </a:r>
            <a:r>
              <a:rPr lang="en-US" altLang="zh-TW">
                <a:sym typeface="Arial"/>
              </a:rPr>
              <a:t>3:</a:t>
            </a:r>
            <a:r>
              <a:rPr lang="zh-TW" altLang="en-US">
                <a:sym typeface="Arial"/>
              </a:rPr>
              <a:t>輸入</a:t>
            </a:r>
            <a:r>
              <a:rPr lang="en-US" altLang="zh-TW">
                <a:sym typeface="Arial"/>
              </a:rPr>
              <a:t>qmake </a:t>
            </a:r>
            <a:r>
              <a:rPr lang="zh-TW" altLang="en-US">
                <a:sym typeface="Arial"/>
              </a:rPr>
              <a:t>指令， </a:t>
            </a:r>
            <a:r>
              <a:rPr lang="en-US" altLang="zh-TW">
                <a:sym typeface="Arial"/>
              </a:rPr>
              <a:t>qmake</a:t>
            </a:r>
            <a:r>
              <a:rPr lang="zh-TW" altLang="en-US">
                <a:sym typeface="Arial"/>
              </a:rPr>
              <a:t>會根據專案檔（</a:t>
            </a:r>
            <a:r>
              <a:rPr lang="en-US" altLang="zh-TW">
                <a:sym typeface="Arial"/>
              </a:rPr>
              <a:t>.pro</a:t>
            </a:r>
            <a:r>
              <a:rPr lang="zh-TW" altLang="en-US">
                <a:sym typeface="Arial"/>
              </a:rPr>
              <a:t>）裡面的資訊自動生成適合平台的 </a:t>
            </a:r>
            <a:r>
              <a:rPr lang="en-US" altLang="zh-TW">
                <a:sym typeface="Arial"/>
              </a:rPr>
              <a:t>Makefile</a:t>
            </a:r>
            <a:r>
              <a:rPr lang="zh-TW" altLang="en-US">
                <a:sym typeface="Arial"/>
              </a:rPr>
              <a:t>。</a:t>
            </a:r>
          </a:p>
          <a:p>
            <a:pPr lvl="0"/>
            <a:endParaRPr lang="zh-TW" altLang="en-US">
              <a:sym typeface="Arial"/>
            </a:endParaRPr>
          </a:p>
        </p:txBody>
      </p:sp>
      <p:sp>
        <p:nvSpPr>
          <p:cNvPr id="589" name="Google Shape;589;p46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47</a:t>
            </a:fld>
            <a:endParaRPr lang="en-US"/>
          </a:p>
        </p:txBody>
      </p:sp>
      <p:grpSp>
        <p:nvGrpSpPr>
          <p:cNvPr id="590" name="Google Shape;590;p46"/>
          <p:cNvGrpSpPr/>
          <p:nvPr/>
        </p:nvGrpSpPr>
        <p:grpSpPr>
          <a:xfrm>
            <a:off x="1900446" y="3738234"/>
            <a:ext cx="7853153" cy="2179637"/>
            <a:chOff x="977728" y="4317168"/>
            <a:chExt cx="7395952" cy="1696205"/>
          </a:xfrm>
        </p:grpSpPr>
        <p:pic>
          <p:nvPicPr>
            <p:cNvPr id="591" name="Google Shape;591;p4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77728" y="4317168"/>
              <a:ext cx="7395952" cy="16962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2" name="Google Shape;592;p46"/>
            <p:cNvSpPr/>
            <p:nvPr/>
          </p:nvSpPr>
          <p:spPr>
            <a:xfrm>
              <a:off x="4957553" y="4926768"/>
              <a:ext cx="762000" cy="238502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46"/>
            <p:cNvSpPr/>
            <p:nvPr/>
          </p:nvSpPr>
          <p:spPr>
            <a:xfrm>
              <a:off x="2671553" y="5536368"/>
              <a:ext cx="1066800" cy="2286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QT CREATOR </a:t>
            </a:r>
            <a:r>
              <a:rPr lang="zh-TW" altLang="en-US">
                <a:sym typeface="Arial"/>
              </a:rPr>
              <a:t>跨平台編譯</a:t>
            </a:r>
          </a:p>
        </p:txBody>
      </p:sp>
      <p:sp>
        <p:nvSpPr>
          <p:cNvPr id="601" name="Google Shape;601;p47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>
                <a:sym typeface="Arial"/>
              </a:rPr>
              <a:t>步驟</a:t>
            </a:r>
            <a:r>
              <a:rPr lang="en-US" altLang="zh-TW">
                <a:sym typeface="Arial"/>
              </a:rPr>
              <a:t>4:</a:t>
            </a:r>
            <a:r>
              <a:rPr lang="zh-TW" altLang="en-US">
                <a:sym typeface="Arial"/>
              </a:rPr>
              <a:t>輸入</a:t>
            </a:r>
            <a:r>
              <a:rPr lang="en-US" altLang="zh-TW">
                <a:sym typeface="Arial"/>
              </a:rPr>
              <a:t>make </a:t>
            </a:r>
            <a:r>
              <a:rPr lang="zh-TW" altLang="en-US">
                <a:sym typeface="Arial"/>
              </a:rPr>
              <a:t>指令後會生成執行檔</a:t>
            </a:r>
          </a:p>
          <a:p>
            <a:pPr lvl="0"/>
            <a:endParaRPr lang="zh-TW" altLang="en-US">
              <a:sym typeface="Arial"/>
            </a:endParaRPr>
          </a:p>
          <a:p>
            <a:pPr lvl="0"/>
            <a:endParaRPr lang="zh-TW" altLang="en-US">
              <a:sym typeface="Arial"/>
            </a:endParaRPr>
          </a:p>
          <a:p>
            <a:pPr lvl="0"/>
            <a:r>
              <a:rPr lang="zh-TW" altLang="en-US">
                <a:sym typeface="Arial"/>
              </a:rPr>
              <a:t>步驟</a:t>
            </a:r>
            <a:r>
              <a:rPr lang="en-US" altLang="zh-TW">
                <a:sym typeface="Arial"/>
              </a:rPr>
              <a:t>5:</a:t>
            </a:r>
            <a:r>
              <a:rPr lang="zh-TW" altLang="en-US">
                <a:sym typeface="Arial"/>
              </a:rPr>
              <a:t>執行執行檔，即會產生視窗。</a:t>
            </a:r>
          </a:p>
        </p:txBody>
      </p:sp>
      <p:sp>
        <p:nvSpPr>
          <p:cNvPr id="602" name="Google Shape;602;p47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48</a:t>
            </a:fld>
            <a:endParaRPr lang="en-US"/>
          </a:p>
        </p:txBody>
      </p:sp>
      <p:pic>
        <p:nvPicPr>
          <p:cNvPr id="603" name="Google Shape;603;p47"/>
          <p:cNvPicPr preferRelativeResize="0"/>
          <p:nvPr/>
        </p:nvPicPr>
        <p:blipFill rotWithShape="1">
          <a:blip r:embed="rId3">
            <a:alphaModFix/>
          </a:blip>
          <a:srcRect r="16461" b="7608"/>
          <a:stretch/>
        </p:blipFill>
        <p:spPr>
          <a:xfrm>
            <a:off x="2514601" y="2514601"/>
            <a:ext cx="6365585" cy="3434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4" name="Google Shape;604;p47"/>
          <p:cNvGrpSpPr/>
          <p:nvPr/>
        </p:nvGrpSpPr>
        <p:grpSpPr>
          <a:xfrm>
            <a:off x="1793174" y="3988294"/>
            <a:ext cx="7827785" cy="2368936"/>
            <a:chOff x="990600" y="3723690"/>
            <a:chExt cx="7453681" cy="2143710"/>
          </a:xfrm>
        </p:grpSpPr>
        <p:pic>
          <p:nvPicPr>
            <p:cNvPr id="605" name="Google Shape;605;p47"/>
            <p:cNvPicPr preferRelativeResize="0"/>
            <p:nvPr/>
          </p:nvPicPr>
          <p:blipFill rotWithShape="1">
            <a:blip r:embed="rId4">
              <a:alphaModFix/>
            </a:blip>
            <a:srcRect l="3471"/>
            <a:stretch/>
          </p:blipFill>
          <p:spPr>
            <a:xfrm>
              <a:off x="990600" y="3723690"/>
              <a:ext cx="7453681" cy="214371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06" name="Google Shape;606;p47"/>
            <p:cNvCxnSpPr/>
            <p:nvPr/>
          </p:nvCxnSpPr>
          <p:spPr>
            <a:xfrm>
              <a:off x="4570809" y="3886200"/>
              <a:ext cx="991791" cy="838200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QT</a:t>
            </a:r>
            <a:r>
              <a:rPr lang="zh-TW" altLang="en-US">
                <a:sym typeface="Arial"/>
              </a:rPr>
              <a:t>是什麼？</a:t>
            </a:r>
          </a:p>
        </p:txBody>
      </p:sp>
      <p:sp>
        <p:nvSpPr>
          <p:cNvPr id="124" name="Google Shape;124;p5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>
                <a:sym typeface="Arial"/>
              </a:rPr>
              <a:t>Qt</a:t>
            </a:r>
            <a:r>
              <a:rPr lang="zh-TW" altLang="en-US">
                <a:sym typeface="Arial"/>
              </a:rPr>
              <a:t>目前是</a:t>
            </a:r>
            <a:r>
              <a:rPr lang="en-US" altLang="zh-TW">
                <a:sym typeface="Arial"/>
              </a:rPr>
              <a:t>Digia</a:t>
            </a:r>
            <a:r>
              <a:rPr lang="zh-TW" altLang="en-US">
                <a:sym typeface="Arial"/>
              </a:rPr>
              <a:t>公司的產品，是一個跨平台的</a:t>
            </a:r>
            <a:r>
              <a:rPr lang="en-US" altLang="zh-TW">
                <a:sym typeface="Arial"/>
              </a:rPr>
              <a:t>C++</a:t>
            </a:r>
            <a:r>
              <a:rPr lang="zh-TW" altLang="en-US">
                <a:sym typeface="Arial"/>
              </a:rPr>
              <a:t>應用程式開發框架。廣泛用於開發</a:t>
            </a:r>
            <a:r>
              <a:rPr lang="en-US" altLang="zh-TW">
                <a:sym typeface="Arial"/>
              </a:rPr>
              <a:t>GUI</a:t>
            </a:r>
            <a:r>
              <a:rPr lang="zh-TW" altLang="en-US">
                <a:sym typeface="Arial"/>
              </a:rPr>
              <a:t>程式，這種情況下又被稱為部件工具箱。也可用於開發非</a:t>
            </a:r>
            <a:r>
              <a:rPr lang="en-US" altLang="zh-TW">
                <a:sym typeface="Arial"/>
              </a:rPr>
              <a:t>GUI</a:t>
            </a:r>
            <a:r>
              <a:rPr lang="zh-TW" altLang="en-US">
                <a:sym typeface="Arial"/>
              </a:rPr>
              <a:t>程式，比如控制台工具和伺服器。</a:t>
            </a:r>
          </a:p>
          <a:p>
            <a:pPr lvl="0"/>
            <a:r>
              <a:rPr lang="en-US" altLang="zh-TW">
                <a:sym typeface="Arial"/>
              </a:rPr>
              <a:t>Qt</a:t>
            </a:r>
            <a:r>
              <a:rPr lang="zh-TW" altLang="en-US">
                <a:sym typeface="Arial"/>
              </a:rPr>
              <a:t>使用標準的</a:t>
            </a:r>
            <a:r>
              <a:rPr lang="en-US" altLang="zh-TW">
                <a:sym typeface="Arial"/>
              </a:rPr>
              <a:t>C++</a:t>
            </a:r>
            <a:r>
              <a:rPr lang="zh-TW" altLang="en-US">
                <a:sym typeface="Arial"/>
              </a:rPr>
              <a:t>和特殊的代碼生成擴充功能（稱為元物件編譯器（</a:t>
            </a:r>
            <a:r>
              <a:rPr lang="en-US" altLang="zh-TW">
                <a:sym typeface="Arial"/>
              </a:rPr>
              <a:t>Meta Object Compiler</a:t>
            </a:r>
            <a:r>
              <a:rPr lang="zh-TW" altLang="en-US">
                <a:sym typeface="Arial"/>
              </a:rPr>
              <a:t>））以及一些巨集。</a:t>
            </a:r>
          </a:p>
          <a:p>
            <a:pPr lvl="0"/>
            <a:r>
              <a:rPr lang="zh-TW" altLang="en-US">
                <a:sym typeface="Arial"/>
              </a:rPr>
              <a:t>通過語言綁定，其他的程式語言也可以使用</a:t>
            </a:r>
            <a:r>
              <a:rPr lang="en-US" altLang="zh-TW">
                <a:sym typeface="Arial"/>
              </a:rPr>
              <a:t>Qt</a:t>
            </a:r>
            <a:r>
              <a:rPr lang="zh-TW" altLang="en-US">
                <a:sym typeface="Arial"/>
              </a:rPr>
              <a:t>。</a:t>
            </a:r>
          </a:p>
          <a:p>
            <a:pPr lvl="1"/>
            <a:r>
              <a:rPr lang="zh-TW" altLang="en-US">
                <a:sym typeface="Arial"/>
              </a:rPr>
              <a:t>例如結合</a:t>
            </a:r>
            <a:r>
              <a:rPr lang="en-US" altLang="zh-TW">
                <a:sym typeface="Arial"/>
              </a:rPr>
              <a:t>Python</a:t>
            </a:r>
            <a:r>
              <a:rPr lang="zh-TW" altLang="en-US">
                <a:sym typeface="Arial"/>
              </a:rPr>
              <a:t>使用</a:t>
            </a:r>
            <a:r>
              <a:rPr lang="en-US" altLang="zh-TW">
                <a:sym typeface="Arial"/>
              </a:rPr>
              <a:t>(PyQT) </a:t>
            </a:r>
            <a:r>
              <a:rPr lang="zh-TW" altLang="en-US">
                <a:sym typeface="Arial"/>
              </a:rPr>
              <a:t>。</a:t>
            </a:r>
          </a:p>
          <a:p>
            <a:pPr lvl="0"/>
            <a:r>
              <a:rPr lang="zh-TW" altLang="en-US">
                <a:sym typeface="Arial"/>
              </a:rPr>
              <a:t>在</a:t>
            </a:r>
            <a:r>
              <a:rPr lang="en-US" altLang="zh-TW">
                <a:sym typeface="Arial"/>
              </a:rPr>
              <a:t>Linux</a:t>
            </a:r>
            <a:r>
              <a:rPr lang="zh-TW" altLang="en-US">
                <a:sym typeface="Arial"/>
              </a:rPr>
              <a:t>平台上</a:t>
            </a:r>
            <a:r>
              <a:rPr lang="en-US" altLang="zh-TW">
                <a:sym typeface="Arial"/>
              </a:rPr>
              <a:t>C/C++ GUI</a:t>
            </a:r>
            <a:r>
              <a:rPr lang="zh-TW" altLang="en-US">
                <a:sym typeface="Arial"/>
              </a:rPr>
              <a:t>函式庫常見有</a:t>
            </a:r>
            <a:r>
              <a:rPr lang="en-US" altLang="zh-TW">
                <a:sym typeface="Arial"/>
              </a:rPr>
              <a:t>GTK+</a:t>
            </a:r>
            <a:r>
              <a:rPr lang="zh-TW" altLang="en-US">
                <a:sym typeface="Arial"/>
              </a:rPr>
              <a:t>與</a:t>
            </a:r>
            <a:r>
              <a:rPr lang="en-US" altLang="zh-TW">
                <a:sym typeface="Arial"/>
              </a:rPr>
              <a:t>Qt</a:t>
            </a:r>
            <a:r>
              <a:rPr lang="zh-TW" altLang="en-US">
                <a:sym typeface="Arial"/>
              </a:rPr>
              <a:t>，</a:t>
            </a:r>
            <a:r>
              <a:rPr lang="en-US" altLang="zh-TW">
                <a:sym typeface="Arial"/>
              </a:rPr>
              <a:t>GTK+</a:t>
            </a:r>
            <a:r>
              <a:rPr lang="zh-TW" altLang="en-US">
                <a:sym typeface="Arial"/>
              </a:rPr>
              <a:t>以</a:t>
            </a:r>
            <a:r>
              <a:rPr lang="en-US" altLang="zh-TW">
                <a:sym typeface="Arial"/>
              </a:rPr>
              <a:t>C</a:t>
            </a:r>
            <a:r>
              <a:rPr lang="zh-TW" altLang="en-US">
                <a:sym typeface="Arial"/>
              </a:rPr>
              <a:t>語言開發為主，</a:t>
            </a:r>
            <a:r>
              <a:rPr lang="en-US" altLang="zh-TW">
                <a:sym typeface="Arial"/>
              </a:rPr>
              <a:t>Qt</a:t>
            </a:r>
            <a:r>
              <a:rPr lang="zh-TW" altLang="en-US">
                <a:sym typeface="Arial"/>
              </a:rPr>
              <a:t>則為</a:t>
            </a:r>
            <a:r>
              <a:rPr lang="en-US" altLang="zh-TW">
                <a:sym typeface="Arial"/>
              </a:rPr>
              <a:t>C++</a:t>
            </a:r>
            <a:r>
              <a:rPr lang="zh-TW" altLang="en-US">
                <a:sym typeface="Arial"/>
              </a:rPr>
              <a:t>為主。</a:t>
            </a:r>
          </a:p>
          <a:p>
            <a:pPr lvl="0"/>
            <a:endParaRPr lang="zh-TW" altLang="en-US">
              <a:sym typeface="Arial"/>
            </a:endParaRPr>
          </a:p>
          <a:p>
            <a:pPr lvl="0"/>
            <a:endParaRPr lang="zh-TW" altLang="en-US">
              <a:sym typeface="Arial"/>
            </a:endParaRPr>
          </a:p>
        </p:txBody>
      </p:sp>
      <p:sp>
        <p:nvSpPr>
          <p:cNvPr id="125" name="Google Shape;125;p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QT</a:t>
            </a:r>
            <a:r>
              <a:rPr lang="zh-TW" altLang="en-US">
                <a:sym typeface="Arial"/>
              </a:rPr>
              <a:t>是什麼？</a:t>
            </a:r>
          </a:p>
        </p:txBody>
      </p:sp>
      <p:sp>
        <p:nvSpPr>
          <p:cNvPr id="130" name="Google Shape;130;p6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>
                <a:sym typeface="Arial"/>
              </a:rPr>
              <a:t>Qt</a:t>
            </a:r>
            <a:r>
              <a:rPr lang="zh-TW" altLang="en-US">
                <a:sym typeface="Arial"/>
              </a:rPr>
              <a:t>是自由且開放原始碼的軟體，在</a:t>
            </a:r>
            <a:r>
              <a:rPr lang="en-US" altLang="zh-TW">
                <a:sym typeface="Arial"/>
              </a:rPr>
              <a:t>GNU</a:t>
            </a:r>
            <a:r>
              <a:rPr lang="zh-TW" altLang="en-US">
                <a:sym typeface="Arial"/>
              </a:rPr>
              <a:t>較寬鬆公共許可證（</a:t>
            </a:r>
            <a:r>
              <a:rPr lang="en-US" altLang="zh-TW">
                <a:sym typeface="Arial"/>
              </a:rPr>
              <a:t>LGPL</a:t>
            </a:r>
            <a:r>
              <a:rPr lang="zh-TW" altLang="en-US">
                <a:sym typeface="Arial"/>
              </a:rPr>
              <a:t>）條款下發布。所有版本都支援廣泛的編譯器，包括</a:t>
            </a:r>
            <a:r>
              <a:rPr lang="en-US" altLang="zh-TW">
                <a:sym typeface="Arial"/>
              </a:rPr>
              <a:t>GCC</a:t>
            </a:r>
            <a:r>
              <a:rPr lang="zh-TW" altLang="en-US">
                <a:sym typeface="Arial"/>
              </a:rPr>
              <a:t>的</a:t>
            </a:r>
            <a:r>
              <a:rPr lang="en-US" altLang="zh-TW">
                <a:sym typeface="Arial"/>
              </a:rPr>
              <a:t>C++</a:t>
            </a:r>
            <a:r>
              <a:rPr lang="zh-TW" altLang="en-US">
                <a:sym typeface="Arial"/>
              </a:rPr>
              <a:t>編譯器和</a:t>
            </a:r>
            <a:r>
              <a:rPr lang="en-US" altLang="zh-TW">
                <a:sym typeface="Arial"/>
              </a:rPr>
              <a:t>Visual Studio</a:t>
            </a:r>
            <a:r>
              <a:rPr lang="zh-TW" altLang="en-US">
                <a:sym typeface="Arial"/>
              </a:rPr>
              <a:t>。 </a:t>
            </a:r>
          </a:p>
          <a:p>
            <a:pPr lvl="0"/>
            <a:r>
              <a:rPr lang="en-US" altLang="zh-TW">
                <a:sym typeface="Arial"/>
              </a:rPr>
              <a:t>Qt</a:t>
            </a:r>
            <a:r>
              <a:rPr lang="zh-TW" altLang="en-US">
                <a:sym typeface="Arial"/>
              </a:rPr>
              <a:t>也有提供商業授權版本，可以避免</a:t>
            </a:r>
            <a:r>
              <a:rPr lang="en-US" altLang="zh-TW">
                <a:sym typeface="Arial"/>
              </a:rPr>
              <a:t>LGPL</a:t>
            </a:r>
            <a:r>
              <a:rPr lang="zh-TW" altLang="en-US">
                <a:sym typeface="Arial"/>
              </a:rPr>
              <a:t>更改函式庫需要公開原始碼的問題</a:t>
            </a:r>
          </a:p>
          <a:p>
            <a:pPr lvl="0"/>
            <a:r>
              <a:rPr lang="zh-TW" altLang="en-US">
                <a:sym typeface="Arial"/>
              </a:rPr>
              <a:t>課堂上屬於學術用途，所以我們使用的版本為</a:t>
            </a:r>
            <a:r>
              <a:rPr lang="en-US" altLang="zh-TW">
                <a:sym typeface="Arial"/>
              </a:rPr>
              <a:t>LGPL</a:t>
            </a:r>
            <a:r>
              <a:rPr lang="zh-TW" altLang="en-US">
                <a:sym typeface="Arial"/>
              </a:rPr>
              <a:t>版本</a:t>
            </a:r>
          </a:p>
          <a:p>
            <a:pPr lvl="0"/>
            <a:endParaRPr lang="zh-TW" altLang="en-US">
              <a:sym typeface="Arial"/>
            </a:endParaRPr>
          </a:p>
          <a:p>
            <a:pPr lvl="0"/>
            <a:endParaRPr lang="zh-TW" altLang="en-US">
              <a:sym typeface="Arial"/>
            </a:endParaRPr>
          </a:p>
        </p:txBody>
      </p:sp>
      <p:sp>
        <p:nvSpPr>
          <p:cNvPr id="131" name="Google Shape;131;p6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QT</a:t>
            </a:r>
            <a:r>
              <a:rPr lang="zh-TW" altLang="en-US">
                <a:sym typeface="Arial"/>
              </a:rPr>
              <a:t>跨平台</a:t>
            </a:r>
          </a:p>
        </p:txBody>
      </p:sp>
      <p:sp>
        <p:nvSpPr>
          <p:cNvPr id="141" name="Google Shape;141;p7"/>
          <p:cNvSpPr txBox="1"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>
                <a:sym typeface="Arial"/>
              </a:rPr>
              <a:t>Qt</a:t>
            </a:r>
            <a:r>
              <a:rPr lang="zh-TW" altLang="en-US">
                <a:sym typeface="Arial"/>
              </a:rPr>
              <a:t>可以跨多種平台</a:t>
            </a:r>
          </a:p>
          <a:p>
            <a:pPr lvl="1"/>
            <a:r>
              <a:rPr lang="en-US">
                <a:sym typeface="Arial"/>
              </a:rPr>
              <a:t>Linux</a:t>
            </a:r>
          </a:p>
          <a:p>
            <a:pPr lvl="1"/>
            <a:r>
              <a:rPr lang="en-US">
                <a:sym typeface="Arial"/>
              </a:rPr>
              <a:t>MacOS</a:t>
            </a:r>
          </a:p>
          <a:p>
            <a:pPr lvl="1"/>
            <a:r>
              <a:rPr lang="en-US">
                <a:sym typeface="Arial"/>
              </a:rPr>
              <a:t>Windows</a:t>
            </a:r>
          </a:p>
          <a:p>
            <a:pPr lvl="1"/>
            <a:r>
              <a:rPr lang="zh-TW" altLang="en-US">
                <a:sym typeface="Arial"/>
              </a:rPr>
              <a:t>嵌入式</a:t>
            </a:r>
            <a:r>
              <a:rPr lang="en-US">
                <a:sym typeface="Arial"/>
              </a:rPr>
              <a:t>Linux</a:t>
            </a:r>
            <a:r>
              <a:rPr lang="zh-TW" altLang="en-US">
                <a:sym typeface="Arial"/>
              </a:rPr>
              <a:t>系統 </a:t>
            </a:r>
            <a:r>
              <a:rPr lang="en-US" altLang="zh-TW">
                <a:sym typeface="Arial"/>
              </a:rPr>
              <a:t>(</a:t>
            </a:r>
            <a:r>
              <a:rPr lang="en-US">
                <a:sym typeface="Arial"/>
              </a:rPr>
              <a:t>Embedded Linux)</a:t>
            </a:r>
          </a:p>
          <a:p>
            <a:pPr lvl="1"/>
            <a:r>
              <a:rPr lang="en-US">
                <a:sym typeface="Arial"/>
              </a:rPr>
              <a:t>Windows CE</a:t>
            </a:r>
          </a:p>
          <a:p>
            <a:pPr lvl="1"/>
            <a:r>
              <a:rPr lang="en-US">
                <a:sym typeface="Arial"/>
              </a:rPr>
              <a:t>Android</a:t>
            </a:r>
          </a:p>
          <a:p>
            <a:pPr lvl="1"/>
            <a:r>
              <a:rPr lang="en-US">
                <a:sym typeface="Arial"/>
              </a:rPr>
              <a:t>iOS</a:t>
            </a:r>
          </a:p>
          <a:p>
            <a:pPr lvl="1"/>
            <a:r>
              <a:rPr lang="en-US">
                <a:sym typeface="Arial"/>
              </a:rPr>
              <a:t>IBM OS/2</a:t>
            </a:r>
          </a:p>
          <a:p>
            <a:pPr lvl="1"/>
            <a:r>
              <a:rPr lang="en-US">
                <a:sym typeface="Arial"/>
              </a:rPr>
              <a:t>Symbian/ Maemo / MeeGo </a:t>
            </a:r>
            <a:r>
              <a:rPr lang="zh-TW" altLang="en-US">
                <a:sym typeface="Arial"/>
              </a:rPr>
              <a:t>等</a:t>
            </a:r>
            <a:r>
              <a:rPr lang="en-US">
                <a:sym typeface="Arial"/>
              </a:rPr>
              <a:t>Nokia</a:t>
            </a:r>
            <a:r>
              <a:rPr lang="zh-TW" altLang="en-US">
                <a:sym typeface="Arial"/>
              </a:rPr>
              <a:t>早期系統</a:t>
            </a:r>
          </a:p>
          <a:p>
            <a:pPr lvl="0"/>
            <a:r>
              <a:rPr lang="zh-TW" altLang="en-US">
                <a:sym typeface="Arial"/>
              </a:rPr>
              <a:t>（</a:t>
            </a:r>
            <a:r>
              <a:rPr lang="en-US">
                <a:sym typeface="Arial"/>
              </a:rPr>
              <a:t>Qt</a:t>
            </a:r>
            <a:r>
              <a:rPr lang="zh-TW" altLang="en-US">
                <a:sym typeface="Arial"/>
              </a:rPr>
              <a:t>曾經為</a:t>
            </a:r>
            <a:r>
              <a:rPr lang="en-US">
                <a:sym typeface="Arial"/>
              </a:rPr>
              <a:t>Nokia</a:t>
            </a:r>
            <a:r>
              <a:rPr lang="zh-TW" altLang="en-US">
                <a:sym typeface="Arial"/>
              </a:rPr>
              <a:t>的產品，後來賣出）</a:t>
            </a:r>
          </a:p>
          <a:p>
            <a:pPr lvl="0"/>
            <a:endParaRPr lang="zh-TW" altLang="en-US">
              <a:sym typeface="Arial"/>
            </a:endParaRPr>
          </a:p>
        </p:txBody>
      </p:sp>
      <p:sp>
        <p:nvSpPr>
          <p:cNvPr id="142" name="Google Shape;142;p7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QT GUI</a:t>
            </a:r>
          </a:p>
        </p:txBody>
      </p:sp>
      <p:sp>
        <p:nvSpPr>
          <p:cNvPr id="151" name="Google Shape;151;p8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>
                <a:sym typeface="Arial"/>
              </a:rPr>
              <a:t>Qt</a:t>
            </a:r>
            <a:r>
              <a:rPr lang="zh-TW" altLang="en-US">
                <a:sym typeface="Arial"/>
              </a:rPr>
              <a:t>的圖形使用者介面的基礎是</a:t>
            </a:r>
            <a:r>
              <a:rPr lang="en-US" altLang="zh-TW">
                <a:sym typeface="Arial"/>
              </a:rPr>
              <a:t>QWidget</a:t>
            </a:r>
            <a:r>
              <a:rPr lang="zh-TW" altLang="en-US">
                <a:sym typeface="Arial"/>
              </a:rPr>
              <a:t>。</a:t>
            </a:r>
          </a:p>
          <a:p>
            <a:pPr lvl="0"/>
            <a:r>
              <a:rPr lang="en-US" altLang="zh-TW">
                <a:sym typeface="Arial"/>
              </a:rPr>
              <a:t>Qt</a:t>
            </a:r>
            <a:r>
              <a:rPr lang="zh-TW" altLang="en-US">
                <a:sym typeface="Arial"/>
              </a:rPr>
              <a:t>中所有類型的</a:t>
            </a:r>
            <a:r>
              <a:rPr lang="en-US" altLang="zh-TW">
                <a:sym typeface="Arial"/>
              </a:rPr>
              <a:t>GUI</a:t>
            </a:r>
            <a:r>
              <a:rPr lang="zh-TW" altLang="en-US">
                <a:sym typeface="Arial"/>
              </a:rPr>
              <a:t>組件如按鈕、標籤、工具列等都衍生自</a:t>
            </a:r>
            <a:r>
              <a:rPr lang="en-US" altLang="zh-TW">
                <a:sym typeface="Arial"/>
              </a:rPr>
              <a:t>QWidget</a:t>
            </a:r>
            <a:r>
              <a:rPr lang="zh-TW" altLang="en-US">
                <a:sym typeface="Arial"/>
              </a:rPr>
              <a:t>，而</a:t>
            </a:r>
            <a:r>
              <a:rPr lang="en-US" altLang="zh-TW">
                <a:sym typeface="Arial"/>
              </a:rPr>
              <a:t>QWidget</a:t>
            </a:r>
            <a:r>
              <a:rPr lang="zh-TW" altLang="en-US">
                <a:sym typeface="Arial"/>
              </a:rPr>
              <a:t>本身則為</a:t>
            </a:r>
            <a:r>
              <a:rPr lang="en-US" altLang="zh-TW">
                <a:sym typeface="Arial"/>
              </a:rPr>
              <a:t>QObject</a:t>
            </a:r>
            <a:r>
              <a:rPr lang="zh-TW" altLang="en-US">
                <a:sym typeface="Arial"/>
              </a:rPr>
              <a:t>的子類別。</a:t>
            </a:r>
          </a:p>
          <a:p>
            <a:pPr lvl="0"/>
            <a:r>
              <a:rPr lang="en-US" altLang="zh-TW">
                <a:sym typeface="Arial"/>
              </a:rPr>
              <a:t>Widget</a:t>
            </a:r>
            <a:r>
              <a:rPr lang="zh-TW" altLang="en-US">
                <a:sym typeface="Arial"/>
              </a:rPr>
              <a:t>負責接收滑鼠，鍵盤和來自視窗系統的其他事件，並描繪了自身顯示在螢幕上。</a:t>
            </a:r>
          </a:p>
          <a:p>
            <a:pPr lvl="0"/>
            <a:r>
              <a:rPr lang="zh-TW" altLang="en-US">
                <a:sym typeface="Arial"/>
              </a:rPr>
              <a:t>每一個</a:t>
            </a:r>
            <a:r>
              <a:rPr lang="en-US" altLang="zh-TW">
                <a:sym typeface="Arial"/>
              </a:rPr>
              <a:t>GUI</a:t>
            </a:r>
            <a:r>
              <a:rPr lang="zh-TW" altLang="en-US">
                <a:sym typeface="Arial"/>
              </a:rPr>
              <a:t>組件都是一個</a:t>
            </a:r>
            <a:r>
              <a:rPr lang="en-US" altLang="zh-TW">
                <a:sym typeface="Arial"/>
              </a:rPr>
              <a:t>widget</a:t>
            </a:r>
            <a:r>
              <a:rPr lang="zh-TW" altLang="en-US">
                <a:sym typeface="Arial"/>
              </a:rPr>
              <a:t>，</a:t>
            </a:r>
            <a:r>
              <a:rPr lang="en-US" altLang="zh-TW">
                <a:sym typeface="Arial"/>
              </a:rPr>
              <a:t>widget</a:t>
            </a:r>
            <a:r>
              <a:rPr lang="zh-TW" altLang="en-US">
                <a:sym typeface="Arial"/>
              </a:rPr>
              <a:t>還可以作為容器，在其內包含其他</a:t>
            </a:r>
            <a:r>
              <a:rPr lang="en-US" altLang="zh-TW">
                <a:sym typeface="Arial"/>
              </a:rPr>
              <a:t>Widget</a:t>
            </a:r>
            <a:r>
              <a:rPr lang="zh-TW" altLang="en-US">
                <a:sym typeface="Arial"/>
              </a:rPr>
              <a:t>。</a:t>
            </a:r>
          </a:p>
        </p:txBody>
      </p:sp>
      <p:sp>
        <p:nvSpPr>
          <p:cNvPr id="152" name="Google Shape;152;p8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QT </a:t>
            </a:r>
            <a:r>
              <a:rPr lang="zh-TW" altLang="en-US">
                <a:sym typeface="Arial"/>
              </a:rPr>
              <a:t>優點</a:t>
            </a:r>
          </a:p>
        </p:txBody>
      </p:sp>
      <p:sp>
        <p:nvSpPr>
          <p:cNvPr id="162" name="Google Shape;162;p66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QT</a:t>
            </a:r>
            <a:r>
              <a:rPr lang="zh-TW" altLang="en-US">
                <a:sym typeface="Arial"/>
              </a:rPr>
              <a:t>不僅僅只是一個</a:t>
            </a:r>
            <a:r>
              <a:rPr lang="en-US" altLang="zh-TW"/>
              <a:t>GUI</a:t>
            </a:r>
            <a:r>
              <a:rPr lang="zh-TW" altLang="en-US">
                <a:sym typeface="Arial"/>
              </a:rPr>
              <a:t>工具包，它提供了在網絡，數據庫，</a:t>
            </a:r>
            <a:r>
              <a:rPr lang="en-US" altLang="zh-TW"/>
              <a:t>OpenGL</a:t>
            </a:r>
            <a:r>
              <a:rPr lang="zh-TW" altLang="en-US">
                <a:sym typeface="Arial"/>
              </a:rPr>
              <a:t>，</a:t>
            </a:r>
            <a:r>
              <a:rPr lang="en-US" altLang="zh-TW"/>
              <a:t>Web</a:t>
            </a:r>
            <a:r>
              <a:rPr lang="zh-TW" altLang="en-US">
                <a:sym typeface="Arial"/>
              </a:rPr>
              <a:t>技術，傳感器，通訊協議（藍牙，串行端口，</a:t>
            </a:r>
            <a:r>
              <a:rPr lang="en-US" altLang="zh-TW"/>
              <a:t>NFC</a:t>
            </a:r>
            <a:r>
              <a:rPr lang="zh-TW" altLang="en-US">
                <a:sym typeface="Arial"/>
              </a:rPr>
              <a:t>），</a:t>
            </a:r>
            <a:r>
              <a:rPr lang="en-US" altLang="zh-TW"/>
              <a:t>XML</a:t>
            </a:r>
            <a:r>
              <a:rPr lang="zh-TW" altLang="en-US">
                <a:sym typeface="Arial"/>
              </a:rPr>
              <a:t>和</a:t>
            </a:r>
            <a:r>
              <a:rPr lang="en-US" altLang="zh-TW"/>
              <a:t>JSON</a:t>
            </a:r>
            <a:r>
              <a:rPr lang="zh-TW" altLang="en-US">
                <a:sym typeface="Arial"/>
              </a:rPr>
              <a:t>處理，列印，</a:t>
            </a:r>
            <a:r>
              <a:rPr lang="en-US" altLang="zh-TW"/>
              <a:t>PDF</a:t>
            </a:r>
            <a:r>
              <a:rPr lang="zh-TW" altLang="en-US">
                <a:sym typeface="Arial"/>
              </a:rPr>
              <a:t>生成等領域的跨平臺開發的模組</a:t>
            </a:r>
            <a:endParaRPr lang="zh-TW" altLang="en-US"/>
          </a:p>
          <a:p>
            <a:pPr lvl="0"/>
            <a:r>
              <a:rPr lang="en-US" altLang="zh-TW"/>
              <a:t>QT</a:t>
            </a:r>
            <a:r>
              <a:rPr lang="zh-TW" altLang="en-US"/>
              <a:t>非常適用於影像處理 方面的軟體（影像處理與計算方面對速度要求很高）。同時</a:t>
            </a:r>
            <a:r>
              <a:rPr lang="en-US" altLang="zh-TW"/>
              <a:t>C++</a:t>
            </a:r>
            <a:r>
              <a:rPr lang="zh-TW" altLang="en-US">
                <a:sym typeface="Arial"/>
              </a:rPr>
              <a:t>有大量的圖片影像等處理函式庫和</a:t>
            </a:r>
            <a:r>
              <a:rPr lang="en-US" altLang="zh-TW"/>
              <a:t>C++</a:t>
            </a:r>
            <a:r>
              <a:rPr lang="zh-TW" altLang="en-US">
                <a:sym typeface="Arial"/>
              </a:rPr>
              <a:t>版本的影像處理算法</a:t>
            </a:r>
            <a:endParaRPr lang="zh-TW" altLang="en-US"/>
          </a:p>
          <a:p>
            <a:pPr lvl="0"/>
            <a:r>
              <a:rPr lang="zh-TW" altLang="en-US"/>
              <a:t>直觀的 </a:t>
            </a:r>
            <a:r>
              <a:rPr lang="en-US" altLang="zh-TW"/>
              <a:t>C++ </a:t>
            </a:r>
            <a:r>
              <a:rPr lang="zh-TW" altLang="en-US">
                <a:sym typeface="Arial"/>
              </a:rPr>
              <a:t>類庫跨桌面和嵌入式作業系統的移植性</a:t>
            </a:r>
            <a:endParaRPr lang="zh-TW" altLang="en-US"/>
          </a:p>
          <a:p>
            <a:pPr lvl="0"/>
            <a:r>
              <a:rPr lang="zh-TW" altLang="en-US"/>
              <a:t>具有跨平台 </a:t>
            </a:r>
            <a:r>
              <a:rPr lang="en-US" altLang="zh-TW"/>
              <a:t>IDE</a:t>
            </a:r>
            <a:r>
              <a:rPr lang="zh-TW" altLang="en-US"/>
              <a:t>的集成開發工具 在嵌入式系統上的高運行時間性能，占用資源少</a:t>
            </a:r>
          </a:p>
          <a:p>
            <a:pPr lvl="0"/>
            <a:endParaRPr lang="zh-TW" altLang="en-US">
              <a:sym typeface="Arial"/>
            </a:endParaRPr>
          </a:p>
        </p:txBody>
      </p:sp>
      <p:sp>
        <p:nvSpPr>
          <p:cNvPr id="160" name="Google Shape;160;p66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嵌入式模板">
  <a:themeElements>
    <a:clrScheme name="自訂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嵌入式模板" id="{2AAC2297-ED3D-4ACB-A542-35E0DC6701B8}" vid="{4D596DE7-8F6A-47C7-A477-CFE362628411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嵌入式模板</Template>
  <TotalTime>62</TotalTime>
  <Words>2004</Words>
  <Application>Microsoft Office PowerPoint</Application>
  <PresentationFormat>寬螢幕</PresentationFormat>
  <Paragraphs>247</Paragraphs>
  <Slides>48</Slides>
  <Notes>48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48</vt:i4>
      </vt:variant>
    </vt:vector>
  </HeadingPairs>
  <TitlesOfParts>
    <vt:vector size="54" baseType="lpstr">
      <vt:lpstr>Microsoft JhengHei</vt:lpstr>
      <vt:lpstr>標楷體</vt:lpstr>
      <vt:lpstr>Arial</vt:lpstr>
      <vt:lpstr>Calibri</vt:lpstr>
      <vt:lpstr>Times New Roman</vt:lpstr>
      <vt:lpstr>嵌入式模板</vt:lpstr>
      <vt:lpstr>微算機系統實習 MICROPROCESSOR SYSTEMS LAB. SPRING, 2023</vt:lpstr>
      <vt:lpstr>LECTURE 3 –  QT視窗程式開發</vt:lpstr>
      <vt:lpstr>OUTLINE</vt:lpstr>
      <vt:lpstr>QT簡介</vt:lpstr>
      <vt:lpstr>QT是什麼？</vt:lpstr>
      <vt:lpstr>QT是什麼？</vt:lpstr>
      <vt:lpstr>QT跨平台</vt:lpstr>
      <vt:lpstr>QT GUI</vt:lpstr>
      <vt:lpstr>QT 優點</vt:lpstr>
      <vt:lpstr>QT GUI 設計介紹與說明</vt:lpstr>
      <vt:lpstr>QT GUI 設計介紹與說明</vt:lpstr>
      <vt:lpstr>QT常用排版方法</vt:lpstr>
      <vt:lpstr>QT GUI 物件繼承</vt:lpstr>
      <vt:lpstr>QT GUI 設計介紹與說明</vt:lpstr>
      <vt:lpstr>QT物件訊號處理 (訊號與槽)</vt:lpstr>
      <vt:lpstr>QT物件訊號處理 (SIGNAL AND SLOT)</vt:lpstr>
      <vt:lpstr>QT物件訊號處理 (SIGNAL AND SLOT)</vt:lpstr>
      <vt:lpstr>QT物件訊號處理 (SIGNAL AND SLOT)</vt:lpstr>
      <vt:lpstr>QT更多參考資料</vt:lpstr>
      <vt:lpstr>使用QT CREATOR 開發QT GUI程式</vt:lpstr>
      <vt:lpstr>QT CREATOR介紹</vt:lpstr>
      <vt:lpstr>QT CREATOR</vt:lpstr>
      <vt:lpstr>QT CREATOR</vt:lpstr>
      <vt:lpstr>QT CREATOR</vt:lpstr>
      <vt:lpstr>QT CREATOR</vt:lpstr>
      <vt:lpstr>QT CREATOR</vt:lpstr>
      <vt:lpstr>QT CREATOR</vt:lpstr>
      <vt:lpstr>QT CREATOR</vt:lpstr>
      <vt:lpstr>QT CREATOR</vt:lpstr>
      <vt:lpstr>QT CREATOR</vt:lpstr>
      <vt:lpstr>QT CREATOR</vt:lpstr>
      <vt:lpstr>QT CREATOR</vt:lpstr>
      <vt:lpstr>QT CREATOR</vt:lpstr>
      <vt:lpstr>QT CREATOR</vt:lpstr>
      <vt:lpstr>QT CREATOR</vt:lpstr>
      <vt:lpstr>QT CREATOR</vt:lpstr>
      <vt:lpstr>QT CREATOR</vt:lpstr>
      <vt:lpstr>QT CREATOR</vt:lpstr>
      <vt:lpstr>QT CREATOR</vt:lpstr>
      <vt:lpstr>QT CREATOR</vt:lpstr>
      <vt:lpstr>QT CREATOR</vt:lpstr>
      <vt:lpstr>QT CREATOR</vt:lpstr>
      <vt:lpstr>QT CREATOR</vt:lpstr>
      <vt:lpstr>QT CREATOR 跨平台開發</vt:lpstr>
      <vt:lpstr>QT CREATOR 跨平台開發</vt:lpstr>
      <vt:lpstr>QT CREATOR 跨平台開發</vt:lpstr>
      <vt:lpstr>QT CREATOR 跨平台編譯</vt:lpstr>
      <vt:lpstr>QT CREATOR 跨平台編譯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微算機系統實習 MICROPROCESSOR SYSTEMS LAB. SPRING, 2022 </dc:title>
  <dc:creator>Yen-Lin Chen</dc:creator>
  <cp:lastModifiedBy>賴俊霖</cp:lastModifiedBy>
  <cp:revision>8</cp:revision>
  <dcterms:created xsi:type="dcterms:W3CDTF">2003-10-21T23:25:40Z</dcterms:created>
  <dcterms:modified xsi:type="dcterms:W3CDTF">2023-03-16T12:56:00Z</dcterms:modified>
</cp:coreProperties>
</file>